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Lst>
  <p:sldSz cx="18288000" cy="10287000"/>
  <p:notesSz cx="6858000" cy="9144000"/>
  <p:embeddedFontLst>
    <p:embeddedFont>
      <p:font typeface="Impact" panose="020B0806030902050204" pitchFamily="34" charset="0"/>
      <p:regular r:id="rId13"/>
    </p:embeddedFont>
    <p:embeddedFont>
      <p:font typeface="Poppins" panose="00000500000000000000" pitchFamily="2" charset="0"/>
      <p:regular r:id="rId14"/>
    </p:embeddedFont>
    <p:embeddedFont>
      <p:font typeface="Poppins Bold" panose="00000800000000000000" charset="0"/>
      <p:regular r:id="rId15"/>
    </p:embeddedFont>
    <p:embeddedFont>
      <p:font typeface="Poppins Medium" panose="00000600000000000000" pitchFamily="2"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98E875-B87F-4B58-984F-B9F93128621E}" v="5" dt="2024-09-25T05:01:50.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184" y="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userId="ceb8ce0d-2cba-40e8-8943-4cd603e96862" providerId="ADAL" clId="{DC98E875-B87F-4B58-984F-B9F93128621E}"/>
    <pc:docChg chg="addSld modSld">
      <pc:chgData name="Lauren" userId="ceb8ce0d-2cba-40e8-8943-4cd603e96862" providerId="ADAL" clId="{DC98E875-B87F-4B58-984F-B9F93128621E}" dt="2024-09-25T05:02:03.687" v="23" actId="1076"/>
      <pc:docMkLst>
        <pc:docMk/>
      </pc:docMkLst>
      <pc:sldChg chg="modSp mod">
        <pc:chgData name="Lauren" userId="ceb8ce0d-2cba-40e8-8943-4cd603e96862" providerId="ADAL" clId="{DC98E875-B87F-4B58-984F-B9F93128621E}" dt="2024-09-25T04:08:25.156" v="0" actId="14100"/>
        <pc:sldMkLst>
          <pc:docMk/>
          <pc:sldMk cId="0" sldId="256"/>
        </pc:sldMkLst>
        <pc:spChg chg="mod">
          <ac:chgData name="Lauren" userId="ceb8ce0d-2cba-40e8-8943-4cd603e96862" providerId="ADAL" clId="{DC98E875-B87F-4B58-984F-B9F93128621E}" dt="2024-09-25T04:08:25.156" v="0" actId="14100"/>
          <ac:spMkLst>
            <pc:docMk/>
            <pc:sldMk cId="0" sldId="256"/>
            <ac:spMk id="18" creationId="{00000000-0000-0000-0000-000000000000}"/>
          </ac:spMkLst>
        </pc:spChg>
      </pc:sldChg>
      <pc:sldChg chg="addSp modSp new mod">
        <pc:chgData name="Lauren" userId="ceb8ce0d-2cba-40e8-8943-4cd603e96862" providerId="ADAL" clId="{DC98E875-B87F-4B58-984F-B9F93128621E}" dt="2024-09-25T05:02:03.687" v="23" actId="1076"/>
        <pc:sldMkLst>
          <pc:docMk/>
          <pc:sldMk cId="1574988898" sldId="266"/>
        </pc:sldMkLst>
        <pc:spChg chg="add mod">
          <ac:chgData name="Lauren" userId="ceb8ce0d-2cba-40e8-8943-4cd603e96862" providerId="ADAL" clId="{DC98E875-B87F-4B58-984F-B9F93128621E}" dt="2024-09-25T05:01:31.745" v="19" actId="1076"/>
          <ac:spMkLst>
            <pc:docMk/>
            <pc:sldMk cId="1574988898" sldId="266"/>
            <ac:spMk id="8" creationId="{5EC0623F-1D05-DE2B-B078-1C5DD4256437}"/>
          </ac:spMkLst>
        </pc:spChg>
        <pc:spChg chg="add mod">
          <ac:chgData name="Lauren" userId="ceb8ce0d-2cba-40e8-8943-4cd603e96862" providerId="ADAL" clId="{DC98E875-B87F-4B58-984F-B9F93128621E}" dt="2024-09-25T05:02:03.687" v="23" actId="1076"/>
          <ac:spMkLst>
            <pc:docMk/>
            <pc:sldMk cId="1574988898" sldId="266"/>
            <ac:spMk id="9" creationId="{6CF55310-23A3-5839-D097-589800A15153}"/>
          </ac:spMkLst>
        </pc:spChg>
        <pc:picChg chg="add mod">
          <ac:chgData name="Lauren" userId="ceb8ce0d-2cba-40e8-8943-4cd603e96862" providerId="ADAL" clId="{DC98E875-B87F-4B58-984F-B9F93128621E}" dt="2024-09-25T04:59:48.004" v="5" actId="962"/>
          <ac:picMkLst>
            <pc:docMk/>
            <pc:sldMk cId="1574988898" sldId="266"/>
            <ac:picMk id="3" creationId="{E0507F72-EBA7-4C18-5E15-A243F200ECB3}"/>
          </ac:picMkLst>
        </pc:picChg>
        <pc:picChg chg="add mod">
          <ac:chgData name="Lauren" userId="ceb8ce0d-2cba-40e8-8943-4cd603e96862" providerId="ADAL" clId="{DC98E875-B87F-4B58-984F-B9F93128621E}" dt="2024-09-25T05:00:16.808" v="10" actId="1076"/>
          <ac:picMkLst>
            <pc:docMk/>
            <pc:sldMk cId="1574988898" sldId="266"/>
            <ac:picMk id="5" creationId="{8745484D-95AB-D145-8066-A05FAA74DBE6}"/>
          </ac:picMkLst>
        </pc:picChg>
        <pc:picChg chg="add mod">
          <ac:chgData name="Lauren" userId="ceb8ce0d-2cba-40e8-8943-4cd603e96862" providerId="ADAL" clId="{DC98E875-B87F-4B58-984F-B9F93128621E}" dt="2024-09-25T05:01:37.001" v="20" actId="1076"/>
          <ac:picMkLst>
            <pc:docMk/>
            <pc:sldMk cId="1574988898" sldId="266"/>
            <ac:picMk id="7" creationId="{9A5FC745-9E5F-DCD3-52E0-6E67548ED42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46.jpg"/><Relationship Id="rId7"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9.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20.png"/><Relationship Id="rId10" Type="http://schemas.openxmlformats.org/officeDocument/2006/relationships/image" Target="../media/image19.svg"/><Relationship Id="rId4" Type="http://schemas.openxmlformats.org/officeDocument/2006/relationships/image" Target="../media/image15.jpeg"/><Relationship Id="rId9" Type="http://schemas.openxmlformats.org/officeDocument/2006/relationships/image" Target="../media/image18.png"/><Relationship Id="rId14"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6.pn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9.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22.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svg"/><Relationship Id="rId7" Type="http://schemas.openxmlformats.org/officeDocument/2006/relationships/image" Target="../media/image5.svg"/><Relationship Id="rId12"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9.svg"/><Relationship Id="rId10" Type="http://schemas.openxmlformats.org/officeDocument/2006/relationships/image" Target="../media/image40.png"/><Relationship Id="rId4" Type="http://schemas.openxmlformats.org/officeDocument/2006/relationships/image" Target="../media/image8.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9.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svg"/><Relationship Id="rId7" Type="http://schemas.openxmlformats.org/officeDocument/2006/relationships/image" Target="../media/image1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AEC"/>
        </a:solidFill>
        <a:effectLst/>
      </p:bgPr>
    </p:bg>
    <p:spTree>
      <p:nvGrpSpPr>
        <p:cNvPr id="1" name=""/>
        <p:cNvGrpSpPr/>
        <p:nvPr/>
      </p:nvGrpSpPr>
      <p:grpSpPr>
        <a:xfrm>
          <a:off x="0" y="0"/>
          <a:ext cx="0" cy="0"/>
          <a:chOff x="0" y="0"/>
          <a:chExt cx="0" cy="0"/>
        </a:xfrm>
      </p:grpSpPr>
      <p:grpSp>
        <p:nvGrpSpPr>
          <p:cNvPr id="2" name="Group 2"/>
          <p:cNvGrpSpPr/>
          <p:nvPr/>
        </p:nvGrpSpPr>
        <p:grpSpPr>
          <a:xfrm>
            <a:off x="256833" y="5325096"/>
            <a:ext cx="4929839" cy="4269018"/>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48980" t="-6605" r="-56580"/>
              </a:stretch>
            </a:blipFill>
            <a:ln cap="sq">
              <a:noFill/>
              <a:prstDash val="solid"/>
              <a:miter/>
            </a:ln>
          </p:spPr>
          <p:txBody>
            <a:bodyPr/>
            <a:lstStyle/>
            <a:p>
              <a:endParaRPr lang="en-NZ"/>
            </a:p>
          </p:txBody>
        </p:sp>
      </p:grpSp>
      <p:grpSp>
        <p:nvGrpSpPr>
          <p:cNvPr id="4" name="Group 4"/>
          <p:cNvGrpSpPr/>
          <p:nvPr/>
        </p:nvGrpSpPr>
        <p:grpSpPr>
          <a:xfrm>
            <a:off x="256833" y="797575"/>
            <a:ext cx="4929839" cy="4269018"/>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t="-114901" b="-42239"/>
              </a:stretch>
            </a:blipFill>
            <a:ln cap="sq">
              <a:noFill/>
              <a:prstDash val="solid"/>
              <a:miter/>
            </a:ln>
          </p:spPr>
          <p:txBody>
            <a:bodyPr/>
            <a:lstStyle/>
            <a:p>
              <a:endParaRPr lang="en-NZ"/>
            </a:p>
          </p:txBody>
        </p:sp>
      </p:grpSp>
      <p:grpSp>
        <p:nvGrpSpPr>
          <p:cNvPr id="6" name="Group 6"/>
          <p:cNvGrpSpPr/>
          <p:nvPr/>
        </p:nvGrpSpPr>
        <p:grpSpPr>
          <a:xfrm>
            <a:off x="4214161" y="3022117"/>
            <a:ext cx="4929839" cy="4269018"/>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40243" r="-30795" b="-31437"/>
              </a:stretch>
            </a:blipFill>
            <a:ln cap="sq">
              <a:noFill/>
              <a:prstDash val="solid"/>
              <a:miter/>
            </a:ln>
          </p:spPr>
          <p:txBody>
            <a:bodyPr/>
            <a:lstStyle/>
            <a:p>
              <a:endParaRPr lang="en-NZ"/>
            </a:p>
          </p:txBody>
        </p:sp>
      </p:grpSp>
      <p:sp>
        <p:nvSpPr>
          <p:cNvPr id="8" name="Freeform 8"/>
          <p:cNvSpPr/>
          <p:nvPr/>
        </p:nvSpPr>
        <p:spPr>
          <a:xfrm rot="7221679">
            <a:off x="4118826" y="8797660"/>
            <a:ext cx="2884378" cy="2496298"/>
          </a:xfrm>
          <a:custGeom>
            <a:avLst/>
            <a:gdLst/>
            <a:ahLst/>
            <a:cxnLst/>
            <a:rect l="l" t="t" r="r" b="b"/>
            <a:pathLst>
              <a:path w="2884378" h="2496298">
                <a:moveTo>
                  <a:pt x="0" y="0"/>
                </a:moveTo>
                <a:lnTo>
                  <a:pt x="2884378" y="0"/>
                </a:lnTo>
                <a:lnTo>
                  <a:pt x="2884378" y="2496298"/>
                </a:lnTo>
                <a:lnTo>
                  <a:pt x="0" y="24962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9" name="Freeform 9"/>
          <p:cNvSpPr/>
          <p:nvPr/>
        </p:nvSpPr>
        <p:spPr>
          <a:xfrm rot="-3578320">
            <a:off x="4119580" y="6188759"/>
            <a:ext cx="2890352" cy="2501469"/>
          </a:xfrm>
          <a:custGeom>
            <a:avLst/>
            <a:gdLst/>
            <a:ahLst/>
            <a:cxnLst/>
            <a:rect l="l" t="t" r="r" b="b"/>
            <a:pathLst>
              <a:path w="2890352" h="2501469">
                <a:moveTo>
                  <a:pt x="0" y="0"/>
                </a:moveTo>
                <a:lnTo>
                  <a:pt x="2890352" y="0"/>
                </a:lnTo>
                <a:lnTo>
                  <a:pt x="2890352" y="2501468"/>
                </a:lnTo>
                <a:lnTo>
                  <a:pt x="0" y="2501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NZ"/>
          </a:p>
        </p:txBody>
      </p:sp>
      <p:sp>
        <p:nvSpPr>
          <p:cNvPr id="10" name="Freeform 10"/>
          <p:cNvSpPr/>
          <p:nvPr/>
        </p:nvSpPr>
        <p:spPr>
          <a:xfrm rot="7221679">
            <a:off x="-1573444" y="3882246"/>
            <a:ext cx="2898563" cy="2508574"/>
          </a:xfrm>
          <a:custGeom>
            <a:avLst/>
            <a:gdLst/>
            <a:ahLst/>
            <a:cxnLst/>
            <a:rect l="l" t="t" r="r" b="b"/>
            <a:pathLst>
              <a:path w="2898563" h="2508574">
                <a:moveTo>
                  <a:pt x="0" y="0"/>
                </a:moveTo>
                <a:lnTo>
                  <a:pt x="2898562" y="0"/>
                </a:lnTo>
                <a:lnTo>
                  <a:pt x="2898562" y="2508574"/>
                </a:lnTo>
                <a:lnTo>
                  <a:pt x="0" y="2508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11" name="Freeform 11"/>
          <p:cNvSpPr/>
          <p:nvPr/>
        </p:nvSpPr>
        <p:spPr>
          <a:xfrm rot="-3578320">
            <a:off x="6994168" y="1632645"/>
            <a:ext cx="2904567" cy="2513771"/>
          </a:xfrm>
          <a:custGeom>
            <a:avLst/>
            <a:gdLst/>
            <a:ahLst/>
            <a:cxnLst/>
            <a:rect l="l" t="t" r="r" b="b"/>
            <a:pathLst>
              <a:path w="2904567" h="2513771">
                <a:moveTo>
                  <a:pt x="0" y="0"/>
                </a:moveTo>
                <a:lnTo>
                  <a:pt x="2904567" y="0"/>
                </a:lnTo>
                <a:lnTo>
                  <a:pt x="2904567" y="2513770"/>
                </a:lnTo>
                <a:lnTo>
                  <a:pt x="0" y="2513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NZ"/>
          </a:p>
        </p:txBody>
      </p:sp>
      <p:sp>
        <p:nvSpPr>
          <p:cNvPr id="12" name="Freeform 12"/>
          <p:cNvSpPr/>
          <p:nvPr/>
        </p:nvSpPr>
        <p:spPr>
          <a:xfrm rot="-3578320">
            <a:off x="-1580206" y="1188431"/>
            <a:ext cx="2904567" cy="2513771"/>
          </a:xfrm>
          <a:custGeom>
            <a:avLst/>
            <a:gdLst/>
            <a:ahLst/>
            <a:cxnLst/>
            <a:rect l="l" t="t" r="r" b="b"/>
            <a:pathLst>
              <a:path w="2904567" h="2513771">
                <a:moveTo>
                  <a:pt x="0" y="0"/>
                </a:moveTo>
                <a:lnTo>
                  <a:pt x="2904567" y="0"/>
                </a:lnTo>
                <a:lnTo>
                  <a:pt x="2904567"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NZ"/>
          </a:p>
        </p:txBody>
      </p:sp>
      <p:grpSp>
        <p:nvGrpSpPr>
          <p:cNvPr id="13" name="Group 13"/>
          <p:cNvGrpSpPr/>
          <p:nvPr/>
        </p:nvGrpSpPr>
        <p:grpSpPr>
          <a:xfrm>
            <a:off x="4616429" y="250917"/>
            <a:ext cx="2940428" cy="2546278"/>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a:stretch>
                <a:fillRect t="-30711" b="-126429"/>
              </a:stretch>
            </a:blipFill>
          </p:spPr>
          <p:txBody>
            <a:bodyPr/>
            <a:lstStyle/>
            <a:p>
              <a:endParaRPr lang="en-NZ"/>
            </a:p>
          </p:txBody>
        </p:sp>
      </p:grpSp>
      <p:grpSp>
        <p:nvGrpSpPr>
          <p:cNvPr id="15" name="Group 15"/>
          <p:cNvGrpSpPr/>
          <p:nvPr/>
        </p:nvGrpSpPr>
        <p:grpSpPr>
          <a:xfrm>
            <a:off x="6444500" y="7459605"/>
            <a:ext cx="3009760" cy="2606316"/>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2"/>
              <a:stretch>
                <a:fillRect l="-26430" r="-66393"/>
              </a:stretch>
            </a:blipFill>
          </p:spPr>
          <p:txBody>
            <a:bodyPr/>
            <a:lstStyle/>
            <a:p>
              <a:endParaRPr lang="en-NZ"/>
            </a:p>
          </p:txBody>
        </p:sp>
      </p:grpSp>
      <p:sp>
        <p:nvSpPr>
          <p:cNvPr id="17" name="Freeform 17"/>
          <p:cNvSpPr/>
          <p:nvPr/>
        </p:nvSpPr>
        <p:spPr>
          <a:xfrm>
            <a:off x="10506518" y="556912"/>
            <a:ext cx="6758872" cy="3962389"/>
          </a:xfrm>
          <a:custGeom>
            <a:avLst/>
            <a:gdLst/>
            <a:ahLst/>
            <a:cxnLst/>
            <a:rect l="l" t="t" r="r" b="b"/>
            <a:pathLst>
              <a:path w="6758872" h="3962389">
                <a:moveTo>
                  <a:pt x="0" y="0"/>
                </a:moveTo>
                <a:lnTo>
                  <a:pt x="6758872" y="0"/>
                </a:lnTo>
                <a:lnTo>
                  <a:pt x="6758872" y="3962389"/>
                </a:lnTo>
                <a:lnTo>
                  <a:pt x="0" y="3962389"/>
                </a:lnTo>
                <a:lnTo>
                  <a:pt x="0" y="0"/>
                </a:lnTo>
                <a:close/>
              </a:path>
            </a:pathLst>
          </a:custGeom>
          <a:blipFill>
            <a:blip r:embed="rId13"/>
            <a:stretch>
              <a:fillRect/>
            </a:stretch>
          </a:blipFill>
        </p:spPr>
        <p:txBody>
          <a:bodyPr/>
          <a:lstStyle/>
          <a:p>
            <a:endParaRPr lang="en-NZ"/>
          </a:p>
        </p:txBody>
      </p:sp>
      <p:sp>
        <p:nvSpPr>
          <p:cNvPr id="18" name="TextBox 18"/>
          <p:cNvSpPr txBox="1"/>
          <p:nvPr/>
        </p:nvSpPr>
        <p:spPr>
          <a:xfrm>
            <a:off x="10063839" y="6239664"/>
            <a:ext cx="7511567" cy="2539157"/>
          </a:xfrm>
          <a:prstGeom prst="rect">
            <a:avLst/>
          </a:prstGeom>
        </p:spPr>
        <p:txBody>
          <a:bodyPr wrap="square" lIns="0" tIns="0" rIns="0" bIns="0" rtlCol="0" anchor="t">
            <a:spAutoFit/>
          </a:bodyPr>
          <a:lstStyle/>
          <a:p>
            <a:pPr marL="0" lvl="1" indent="0" algn="ctr">
              <a:lnSpc>
                <a:spcPts val="9850"/>
              </a:lnSpc>
            </a:pPr>
            <a:r>
              <a:rPr lang="en-US" sz="10706" spc="1199" dirty="0">
                <a:solidFill>
                  <a:srgbClr val="647692"/>
                </a:solidFill>
                <a:latin typeface="Impact"/>
                <a:ea typeface="Impact"/>
                <a:cs typeface="Impact"/>
                <a:sym typeface="Impact"/>
              </a:rPr>
              <a:t>MANAGER’S REPORT</a:t>
            </a:r>
          </a:p>
        </p:txBody>
      </p:sp>
      <p:sp>
        <p:nvSpPr>
          <p:cNvPr id="19" name="TextBox 19"/>
          <p:cNvSpPr txBox="1"/>
          <p:nvPr/>
        </p:nvSpPr>
        <p:spPr>
          <a:xfrm>
            <a:off x="10712088" y="9132430"/>
            <a:ext cx="7047109" cy="461684"/>
          </a:xfrm>
          <a:prstGeom prst="rect">
            <a:avLst/>
          </a:prstGeom>
        </p:spPr>
        <p:txBody>
          <a:bodyPr lIns="0" tIns="0" rIns="0" bIns="0" rtlCol="0" anchor="t">
            <a:spAutoFit/>
          </a:bodyPr>
          <a:lstStyle/>
          <a:p>
            <a:pPr marL="0" lvl="1" indent="0" algn="ctr">
              <a:lnSpc>
                <a:spcPts val="3377"/>
              </a:lnSpc>
              <a:spcBef>
                <a:spcPct val="0"/>
              </a:spcBef>
            </a:pPr>
            <a:r>
              <a:rPr lang="en-US" sz="3156" spc="88">
                <a:solidFill>
                  <a:srgbClr val="647692"/>
                </a:solidFill>
                <a:latin typeface="Poppins"/>
                <a:ea typeface="Poppins"/>
                <a:cs typeface="Poppins"/>
                <a:sym typeface="Poppins"/>
              </a:rPr>
              <a:t>Presented by Murray Chapman</a:t>
            </a:r>
          </a:p>
        </p:txBody>
      </p:sp>
      <p:sp>
        <p:nvSpPr>
          <p:cNvPr id="20" name="TextBox 20"/>
          <p:cNvSpPr txBox="1"/>
          <p:nvPr/>
        </p:nvSpPr>
        <p:spPr>
          <a:xfrm>
            <a:off x="11247059" y="4911555"/>
            <a:ext cx="5587807" cy="1178280"/>
          </a:xfrm>
          <a:prstGeom prst="rect">
            <a:avLst/>
          </a:prstGeom>
        </p:spPr>
        <p:txBody>
          <a:bodyPr lIns="0" tIns="0" rIns="0" bIns="0" rtlCol="0" anchor="t">
            <a:spAutoFit/>
          </a:bodyPr>
          <a:lstStyle/>
          <a:p>
            <a:pPr marL="0" lvl="1" indent="0" algn="ctr">
              <a:lnSpc>
                <a:spcPts val="8459"/>
              </a:lnSpc>
              <a:spcBef>
                <a:spcPct val="0"/>
              </a:spcBef>
            </a:pPr>
            <a:r>
              <a:rPr lang="en-US" sz="7906" spc="221">
                <a:solidFill>
                  <a:srgbClr val="647692"/>
                </a:solidFill>
                <a:latin typeface="Poppins"/>
                <a:ea typeface="Poppins"/>
                <a:cs typeface="Poppins"/>
                <a:sym typeface="Poppins"/>
              </a:rPr>
              <a:t>AGM 2024</a:t>
            </a:r>
          </a:p>
        </p:txBody>
      </p:sp>
      <p:sp>
        <p:nvSpPr>
          <p:cNvPr id="21" name="Freeform 21"/>
          <p:cNvSpPr/>
          <p:nvPr/>
        </p:nvSpPr>
        <p:spPr>
          <a:xfrm rot="7221679">
            <a:off x="6991622" y="-1105419"/>
            <a:ext cx="2884378" cy="2496298"/>
          </a:xfrm>
          <a:custGeom>
            <a:avLst/>
            <a:gdLst/>
            <a:ahLst/>
            <a:cxnLst/>
            <a:rect l="l" t="t" r="r" b="b"/>
            <a:pathLst>
              <a:path w="2884378" h="2496298">
                <a:moveTo>
                  <a:pt x="0" y="0"/>
                </a:moveTo>
                <a:lnTo>
                  <a:pt x="2884378" y="0"/>
                </a:lnTo>
                <a:lnTo>
                  <a:pt x="2884378" y="2496298"/>
                </a:lnTo>
                <a:lnTo>
                  <a:pt x="0" y="24962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next to a bench&#10;&#10;Description automatically generated">
            <a:extLst>
              <a:ext uri="{FF2B5EF4-FFF2-40B4-BE49-F238E27FC236}">
                <a16:creationId xmlns:a16="http://schemas.microsoft.com/office/drawing/2014/main" id="{E0507F72-EBA7-4C18-5E15-A243F200E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8600" y="0"/>
            <a:ext cx="5440240" cy="10287000"/>
          </a:xfrm>
          <a:prstGeom prst="rect">
            <a:avLst/>
          </a:prstGeom>
        </p:spPr>
      </p:pic>
      <p:pic>
        <p:nvPicPr>
          <p:cNvPr id="5" name="Picture 4" descr="A wall with posters on it&#10;&#10;Description automatically generated">
            <a:extLst>
              <a:ext uri="{FF2B5EF4-FFF2-40B4-BE49-F238E27FC236}">
                <a16:creationId xmlns:a16="http://schemas.microsoft.com/office/drawing/2014/main" id="{8745484D-95AB-D145-8066-A05FAA74D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57700"/>
            <a:ext cx="7422401" cy="5829300"/>
          </a:xfrm>
          <a:prstGeom prst="rect">
            <a:avLst/>
          </a:prstGeom>
        </p:spPr>
      </p:pic>
      <p:pic>
        <p:nvPicPr>
          <p:cNvPr id="7" name="Picture 6" descr="A black background with blue and green text&#10;&#10;Description automatically generated">
            <a:extLst>
              <a:ext uri="{FF2B5EF4-FFF2-40B4-BE49-F238E27FC236}">
                <a16:creationId xmlns:a16="http://schemas.microsoft.com/office/drawing/2014/main" id="{9A5FC745-9E5F-DCD3-52E0-6E67548ED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42900"/>
            <a:ext cx="9690301" cy="3352800"/>
          </a:xfrm>
          <a:prstGeom prst="rect">
            <a:avLst/>
          </a:prstGeom>
        </p:spPr>
      </p:pic>
      <p:sp>
        <p:nvSpPr>
          <p:cNvPr id="8" name="Freeform 5">
            <a:extLst>
              <a:ext uri="{FF2B5EF4-FFF2-40B4-BE49-F238E27FC236}">
                <a16:creationId xmlns:a16="http://schemas.microsoft.com/office/drawing/2014/main" id="{5EC0623F-1D05-DE2B-B078-1C5DD4256437}"/>
              </a:ext>
            </a:extLst>
          </p:cNvPr>
          <p:cNvSpPr/>
          <p:nvPr/>
        </p:nvSpPr>
        <p:spPr>
          <a:xfrm rot="-3578320">
            <a:off x="9967485" y="7451420"/>
            <a:ext cx="2904567" cy="2513771"/>
          </a:xfrm>
          <a:custGeom>
            <a:avLst/>
            <a:gdLst/>
            <a:ahLst/>
            <a:cxnLst/>
            <a:rect l="l" t="t" r="r" b="b"/>
            <a:pathLst>
              <a:path w="2904567" h="2513771">
                <a:moveTo>
                  <a:pt x="0" y="0"/>
                </a:moveTo>
                <a:lnTo>
                  <a:pt x="2904567" y="0"/>
                </a:lnTo>
                <a:lnTo>
                  <a:pt x="2904567" y="2513771"/>
                </a:lnTo>
                <a:lnTo>
                  <a:pt x="0" y="2513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9" name="Freeform 2">
            <a:extLst>
              <a:ext uri="{FF2B5EF4-FFF2-40B4-BE49-F238E27FC236}">
                <a16:creationId xmlns:a16="http://schemas.microsoft.com/office/drawing/2014/main" id="{6CF55310-23A3-5839-D097-589800A15153}"/>
              </a:ext>
            </a:extLst>
          </p:cNvPr>
          <p:cNvSpPr/>
          <p:nvPr/>
        </p:nvSpPr>
        <p:spPr>
          <a:xfrm rot="7221679">
            <a:off x="7147328" y="4859313"/>
            <a:ext cx="2898563" cy="2508574"/>
          </a:xfrm>
          <a:custGeom>
            <a:avLst/>
            <a:gdLst/>
            <a:ahLst/>
            <a:cxnLst/>
            <a:rect l="l" t="t" r="r" b="b"/>
            <a:pathLst>
              <a:path w="2898563" h="2508574">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NZ"/>
          </a:p>
        </p:txBody>
      </p:sp>
    </p:spTree>
    <p:extLst>
      <p:ext uri="{BB962C8B-B14F-4D97-AF65-F5344CB8AC3E}">
        <p14:creationId xmlns:p14="http://schemas.microsoft.com/office/powerpoint/2010/main" val="1574988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AEC"/>
        </a:solidFill>
        <a:effectLst/>
      </p:bgPr>
    </p:bg>
    <p:spTree>
      <p:nvGrpSpPr>
        <p:cNvPr id="1" name=""/>
        <p:cNvGrpSpPr/>
        <p:nvPr/>
      </p:nvGrpSpPr>
      <p:grpSpPr>
        <a:xfrm>
          <a:off x="0" y="0"/>
          <a:ext cx="0" cy="0"/>
          <a:chOff x="0" y="0"/>
          <a:chExt cx="0" cy="0"/>
        </a:xfrm>
      </p:grpSpPr>
      <p:sp>
        <p:nvSpPr>
          <p:cNvPr id="2" name="Freeform 2"/>
          <p:cNvSpPr/>
          <p:nvPr/>
        </p:nvSpPr>
        <p:spPr>
          <a:xfrm>
            <a:off x="895624" y="493478"/>
            <a:ext cx="16496751" cy="9300043"/>
          </a:xfrm>
          <a:custGeom>
            <a:avLst/>
            <a:gdLst/>
            <a:ahLst/>
            <a:cxnLst/>
            <a:rect l="l" t="t" r="r" b="b"/>
            <a:pathLst>
              <a:path w="16496751" h="9300043">
                <a:moveTo>
                  <a:pt x="0" y="0"/>
                </a:moveTo>
                <a:lnTo>
                  <a:pt x="16496752" y="0"/>
                </a:lnTo>
                <a:lnTo>
                  <a:pt x="16496752" y="9300044"/>
                </a:lnTo>
                <a:lnTo>
                  <a:pt x="0" y="9300044"/>
                </a:lnTo>
                <a:lnTo>
                  <a:pt x="0" y="0"/>
                </a:lnTo>
                <a:close/>
              </a:path>
            </a:pathLst>
          </a:custGeom>
          <a:blipFill>
            <a:blip r:embed="rId2"/>
            <a:stretch>
              <a:fillRect/>
            </a:stretch>
          </a:blipFill>
        </p:spPr>
        <p:txBody>
          <a:bodyPr/>
          <a:lstStyle/>
          <a:p>
            <a:endParaRPr lang="en-NZ"/>
          </a:p>
        </p:txBody>
      </p:sp>
      <p:sp>
        <p:nvSpPr>
          <p:cNvPr id="3" name="Freeform 3"/>
          <p:cNvSpPr/>
          <p:nvPr/>
        </p:nvSpPr>
        <p:spPr>
          <a:xfrm rot="-3578320">
            <a:off x="15253099" y="7631282"/>
            <a:ext cx="2904567" cy="2513771"/>
          </a:xfrm>
          <a:custGeom>
            <a:avLst/>
            <a:gdLst/>
            <a:ahLst/>
            <a:cxnLst/>
            <a:rect l="l" t="t" r="r" b="b"/>
            <a:pathLst>
              <a:path w="2904567" h="2513771">
                <a:moveTo>
                  <a:pt x="0" y="0"/>
                </a:moveTo>
                <a:lnTo>
                  <a:pt x="2904566" y="0"/>
                </a:lnTo>
                <a:lnTo>
                  <a:pt x="2904566" y="2513770"/>
                </a:lnTo>
                <a:lnTo>
                  <a:pt x="0" y="25137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sp>
        <p:nvSpPr>
          <p:cNvPr id="4" name="Freeform 4"/>
          <p:cNvSpPr/>
          <p:nvPr/>
        </p:nvSpPr>
        <p:spPr>
          <a:xfrm rot="-3578320">
            <a:off x="148130" y="178883"/>
            <a:ext cx="2904567" cy="2513771"/>
          </a:xfrm>
          <a:custGeom>
            <a:avLst/>
            <a:gdLst/>
            <a:ahLst/>
            <a:cxnLst/>
            <a:rect l="l" t="t" r="r" b="b"/>
            <a:pathLst>
              <a:path w="2904567" h="2513771">
                <a:moveTo>
                  <a:pt x="0" y="0"/>
                </a:moveTo>
                <a:lnTo>
                  <a:pt x="2904567" y="0"/>
                </a:lnTo>
                <a:lnTo>
                  <a:pt x="2904567" y="2513770"/>
                </a:lnTo>
                <a:lnTo>
                  <a:pt x="0" y="2513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AEC"/>
        </a:solidFill>
        <a:effectLst/>
      </p:bgPr>
    </p:bg>
    <p:spTree>
      <p:nvGrpSpPr>
        <p:cNvPr id="1" name=""/>
        <p:cNvGrpSpPr/>
        <p:nvPr/>
      </p:nvGrpSpPr>
      <p:grpSpPr>
        <a:xfrm>
          <a:off x="0" y="0"/>
          <a:ext cx="0" cy="0"/>
          <a:chOff x="0" y="0"/>
          <a:chExt cx="0" cy="0"/>
        </a:xfrm>
      </p:grpSpPr>
      <p:grpSp>
        <p:nvGrpSpPr>
          <p:cNvPr id="2" name="Group 2"/>
          <p:cNvGrpSpPr/>
          <p:nvPr/>
        </p:nvGrpSpPr>
        <p:grpSpPr>
          <a:xfrm>
            <a:off x="2497956" y="-761551"/>
            <a:ext cx="6742124" cy="5838376"/>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30697" t="-271" r="-23280" b="-18055"/>
              </a:stretch>
            </a:blipFill>
            <a:ln cap="sq">
              <a:noFill/>
              <a:prstDash val="solid"/>
              <a:miter/>
            </a:ln>
          </p:spPr>
          <p:txBody>
            <a:bodyPr/>
            <a:lstStyle/>
            <a:p>
              <a:endParaRPr lang="en-NZ"/>
            </a:p>
          </p:txBody>
        </p:sp>
      </p:grpSp>
      <p:grpSp>
        <p:nvGrpSpPr>
          <p:cNvPr id="4" name="Group 4"/>
          <p:cNvGrpSpPr/>
          <p:nvPr/>
        </p:nvGrpSpPr>
        <p:grpSpPr>
          <a:xfrm>
            <a:off x="2497956" y="5389840"/>
            <a:ext cx="6742124" cy="5838376"/>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30422" t="-23930" r="-85786"/>
              </a:stretch>
            </a:blipFill>
            <a:ln cap="sq">
              <a:noFill/>
              <a:prstDash val="solid"/>
              <a:miter/>
            </a:ln>
          </p:spPr>
          <p:txBody>
            <a:bodyPr/>
            <a:lstStyle/>
            <a:p>
              <a:endParaRPr lang="en-NZ"/>
            </a:p>
          </p:txBody>
        </p:sp>
      </p:grpSp>
      <p:grpSp>
        <p:nvGrpSpPr>
          <p:cNvPr id="6" name="Group 6"/>
          <p:cNvGrpSpPr/>
          <p:nvPr/>
        </p:nvGrpSpPr>
        <p:grpSpPr>
          <a:xfrm>
            <a:off x="-2715706" y="2327777"/>
            <a:ext cx="6742124" cy="5838376"/>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3313"/>
              </a:stretch>
            </a:blipFill>
            <a:ln cap="sq">
              <a:noFill/>
              <a:prstDash val="solid"/>
              <a:miter/>
            </a:ln>
          </p:spPr>
          <p:txBody>
            <a:bodyPr/>
            <a:lstStyle/>
            <a:p>
              <a:endParaRPr lang="en-NZ"/>
            </a:p>
          </p:txBody>
        </p:sp>
      </p:grpSp>
      <p:sp>
        <p:nvSpPr>
          <p:cNvPr id="8" name="Freeform 8"/>
          <p:cNvSpPr/>
          <p:nvPr/>
        </p:nvSpPr>
        <p:spPr>
          <a:xfrm rot="7221679">
            <a:off x="86133" y="8338387"/>
            <a:ext cx="2898563" cy="2508574"/>
          </a:xfrm>
          <a:custGeom>
            <a:avLst/>
            <a:gdLst/>
            <a:ahLst/>
            <a:cxnLst/>
            <a:rect l="l" t="t" r="r" b="b"/>
            <a:pathLst>
              <a:path w="2898563" h="2508574">
                <a:moveTo>
                  <a:pt x="0" y="0"/>
                </a:moveTo>
                <a:lnTo>
                  <a:pt x="2898563" y="0"/>
                </a:lnTo>
                <a:lnTo>
                  <a:pt x="2898563" y="2508574"/>
                </a:lnTo>
                <a:lnTo>
                  <a:pt x="0" y="2508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9" name="Freeform 9"/>
          <p:cNvSpPr/>
          <p:nvPr/>
        </p:nvSpPr>
        <p:spPr>
          <a:xfrm rot="7221679">
            <a:off x="-242648" y="-420709"/>
            <a:ext cx="2898563" cy="2508574"/>
          </a:xfrm>
          <a:custGeom>
            <a:avLst/>
            <a:gdLst/>
            <a:ahLst/>
            <a:cxnLst/>
            <a:rect l="l" t="t" r="r" b="b"/>
            <a:pathLst>
              <a:path w="2898563" h="2508574">
                <a:moveTo>
                  <a:pt x="0" y="0"/>
                </a:moveTo>
                <a:lnTo>
                  <a:pt x="2898563" y="0"/>
                </a:lnTo>
                <a:lnTo>
                  <a:pt x="2898563" y="2508574"/>
                </a:lnTo>
                <a:lnTo>
                  <a:pt x="0" y="2508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10" name="Freeform 10"/>
          <p:cNvSpPr/>
          <p:nvPr/>
        </p:nvSpPr>
        <p:spPr>
          <a:xfrm rot="-3578320">
            <a:off x="6233078" y="3959623"/>
            <a:ext cx="2904567" cy="2513771"/>
          </a:xfrm>
          <a:custGeom>
            <a:avLst/>
            <a:gdLst/>
            <a:ahLst/>
            <a:cxnLst/>
            <a:rect l="l" t="t" r="r" b="b"/>
            <a:pathLst>
              <a:path w="2904567" h="2513771">
                <a:moveTo>
                  <a:pt x="0" y="0"/>
                </a:moveTo>
                <a:lnTo>
                  <a:pt x="2904567" y="0"/>
                </a:lnTo>
                <a:lnTo>
                  <a:pt x="2904567" y="2513770"/>
                </a:lnTo>
                <a:lnTo>
                  <a:pt x="0" y="2513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NZ"/>
          </a:p>
        </p:txBody>
      </p:sp>
      <p:sp>
        <p:nvSpPr>
          <p:cNvPr id="11" name="Freeform 11"/>
          <p:cNvSpPr/>
          <p:nvPr/>
        </p:nvSpPr>
        <p:spPr>
          <a:xfrm rot="-3578320">
            <a:off x="2009436" y="-1728437"/>
            <a:ext cx="2904567" cy="2513771"/>
          </a:xfrm>
          <a:custGeom>
            <a:avLst/>
            <a:gdLst/>
            <a:ahLst/>
            <a:cxnLst/>
            <a:rect l="l" t="t" r="r" b="b"/>
            <a:pathLst>
              <a:path w="2904567" h="2513771">
                <a:moveTo>
                  <a:pt x="0" y="0"/>
                </a:moveTo>
                <a:lnTo>
                  <a:pt x="2904567" y="0"/>
                </a:lnTo>
                <a:lnTo>
                  <a:pt x="2904567" y="2513770"/>
                </a:lnTo>
                <a:lnTo>
                  <a:pt x="0" y="2513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NZ"/>
          </a:p>
        </p:txBody>
      </p:sp>
      <p:sp>
        <p:nvSpPr>
          <p:cNvPr id="12" name="Freeform 12"/>
          <p:cNvSpPr/>
          <p:nvPr/>
        </p:nvSpPr>
        <p:spPr>
          <a:xfrm rot="-3578320">
            <a:off x="2415937" y="9712072"/>
            <a:ext cx="2904567" cy="2513771"/>
          </a:xfrm>
          <a:custGeom>
            <a:avLst/>
            <a:gdLst/>
            <a:ahLst/>
            <a:cxnLst/>
            <a:rect l="l" t="t" r="r" b="b"/>
            <a:pathLst>
              <a:path w="2904567" h="2513771">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NZ"/>
          </a:p>
        </p:txBody>
      </p:sp>
      <p:sp>
        <p:nvSpPr>
          <p:cNvPr id="13" name="Freeform 13"/>
          <p:cNvSpPr/>
          <p:nvPr/>
        </p:nvSpPr>
        <p:spPr>
          <a:xfrm rot="-3578320">
            <a:off x="6805167" y="900752"/>
            <a:ext cx="2904567" cy="2513771"/>
          </a:xfrm>
          <a:custGeom>
            <a:avLst/>
            <a:gdLst/>
            <a:ahLst/>
            <a:cxnLst/>
            <a:rect l="l" t="t" r="r" b="b"/>
            <a:pathLst>
              <a:path w="2904567" h="2513771">
                <a:moveTo>
                  <a:pt x="0" y="0"/>
                </a:moveTo>
                <a:lnTo>
                  <a:pt x="2904567" y="0"/>
                </a:lnTo>
                <a:lnTo>
                  <a:pt x="2904567" y="2513770"/>
                </a:lnTo>
                <a:lnTo>
                  <a:pt x="0" y="25137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NZ"/>
          </a:p>
        </p:txBody>
      </p:sp>
      <p:grpSp>
        <p:nvGrpSpPr>
          <p:cNvPr id="14" name="Group 14"/>
          <p:cNvGrpSpPr/>
          <p:nvPr/>
        </p:nvGrpSpPr>
        <p:grpSpPr>
          <a:xfrm>
            <a:off x="8858949" y="7307340"/>
            <a:ext cx="4505915" cy="3901919"/>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5"/>
              <a:stretch>
                <a:fillRect t="-7739" b="-7739"/>
              </a:stretch>
            </a:blipFill>
            <a:ln cap="sq">
              <a:noFill/>
              <a:prstDash val="solid"/>
              <a:miter/>
            </a:ln>
          </p:spPr>
          <p:txBody>
            <a:bodyPr/>
            <a:lstStyle/>
            <a:p>
              <a:endParaRPr lang="en-NZ"/>
            </a:p>
          </p:txBody>
        </p:sp>
      </p:grpSp>
      <p:sp>
        <p:nvSpPr>
          <p:cNvPr id="16" name="Freeform 16"/>
          <p:cNvSpPr/>
          <p:nvPr/>
        </p:nvSpPr>
        <p:spPr>
          <a:xfrm rot="-3578320">
            <a:off x="12575879" y="7621037"/>
            <a:ext cx="2904567" cy="2513771"/>
          </a:xfrm>
          <a:custGeom>
            <a:avLst/>
            <a:gdLst/>
            <a:ahLst/>
            <a:cxnLst/>
            <a:rect l="l" t="t" r="r" b="b"/>
            <a:pathLst>
              <a:path w="2904567" h="2513771">
                <a:moveTo>
                  <a:pt x="0" y="0"/>
                </a:moveTo>
                <a:lnTo>
                  <a:pt x="2904567" y="0"/>
                </a:lnTo>
                <a:lnTo>
                  <a:pt x="2904567" y="2513771"/>
                </a:lnTo>
                <a:lnTo>
                  <a:pt x="0" y="2513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NZ"/>
          </a:p>
        </p:txBody>
      </p:sp>
      <p:sp>
        <p:nvSpPr>
          <p:cNvPr id="17" name="TextBox 17"/>
          <p:cNvSpPr txBox="1"/>
          <p:nvPr/>
        </p:nvSpPr>
        <p:spPr>
          <a:xfrm>
            <a:off x="9859033" y="1123950"/>
            <a:ext cx="8276567" cy="3129062"/>
          </a:xfrm>
          <a:prstGeom prst="rect">
            <a:avLst/>
          </a:prstGeom>
        </p:spPr>
        <p:txBody>
          <a:bodyPr wrap="square" lIns="0" tIns="0" rIns="0" bIns="0" rtlCol="0" anchor="t">
            <a:spAutoFit/>
          </a:bodyPr>
          <a:lstStyle/>
          <a:p>
            <a:pPr marL="0" lvl="1" indent="0" algn="ctr">
              <a:lnSpc>
                <a:spcPts val="12228"/>
              </a:lnSpc>
            </a:pPr>
            <a:r>
              <a:rPr lang="en-US" sz="13292" spc="1209" dirty="0">
                <a:solidFill>
                  <a:srgbClr val="84BD00"/>
                </a:solidFill>
                <a:latin typeface="Impact"/>
                <a:ea typeface="Impact"/>
                <a:cs typeface="Impact"/>
                <a:sym typeface="Impact"/>
              </a:rPr>
              <a:t>STRONGER TOGETHER</a:t>
            </a:r>
          </a:p>
        </p:txBody>
      </p:sp>
      <p:sp>
        <p:nvSpPr>
          <p:cNvPr id="18" name="TextBox 18"/>
          <p:cNvSpPr txBox="1"/>
          <p:nvPr/>
        </p:nvSpPr>
        <p:spPr>
          <a:xfrm>
            <a:off x="9503930" y="4570149"/>
            <a:ext cx="8191737" cy="2365736"/>
          </a:xfrm>
          <a:prstGeom prst="rect">
            <a:avLst/>
          </a:prstGeom>
        </p:spPr>
        <p:txBody>
          <a:bodyPr lIns="0" tIns="0" rIns="0" bIns="0" rtlCol="0" anchor="t">
            <a:spAutoFit/>
          </a:bodyPr>
          <a:lstStyle/>
          <a:p>
            <a:pPr marL="0" lvl="1" indent="0" algn="ctr">
              <a:lnSpc>
                <a:spcPts val="4568"/>
              </a:lnSpc>
              <a:spcBef>
                <a:spcPct val="0"/>
              </a:spcBef>
            </a:pPr>
            <a:r>
              <a:rPr lang="en-US" sz="4269" b="1" spc="119" dirty="0">
                <a:solidFill>
                  <a:srgbClr val="4F6A92"/>
                </a:solidFill>
                <a:latin typeface="Poppins Medium"/>
                <a:ea typeface="Poppins Medium"/>
                <a:cs typeface="Poppins Medium"/>
                <a:sym typeface="Poppins Medium"/>
              </a:rPr>
              <a:t>This report will highlight our efforts in driving initiatives that have kept our businesses moving forward.</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AEC"/>
        </a:solidFill>
        <a:effectLst/>
      </p:bgPr>
    </p:bg>
    <p:spTree>
      <p:nvGrpSpPr>
        <p:cNvPr id="1" name=""/>
        <p:cNvGrpSpPr/>
        <p:nvPr/>
      </p:nvGrpSpPr>
      <p:grpSpPr>
        <a:xfrm>
          <a:off x="0" y="0"/>
          <a:ext cx="0" cy="0"/>
          <a:chOff x="0" y="0"/>
          <a:chExt cx="0" cy="0"/>
        </a:xfrm>
      </p:grpSpPr>
      <p:sp>
        <p:nvSpPr>
          <p:cNvPr id="2" name="Freeform 2"/>
          <p:cNvSpPr/>
          <p:nvPr/>
        </p:nvSpPr>
        <p:spPr>
          <a:xfrm rot="-3578320">
            <a:off x="14258154" y="7346046"/>
            <a:ext cx="2904567" cy="2513771"/>
          </a:xfrm>
          <a:custGeom>
            <a:avLst/>
            <a:gdLst/>
            <a:ahLst/>
            <a:cxnLst/>
            <a:rect l="l" t="t" r="r" b="b"/>
            <a:pathLst>
              <a:path w="2904567" h="2513771">
                <a:moveTo>
                  <a:pt x="0" y="0"/>
                </a:moveTo>
                <a:lnTo>
                  <a:pt x="2904567" y="0"/>
                </a:lnTo>
                <a:lnTo>
                  <a:pt x="2904567" y="2513770"/>
                </a:lnTo>
                <a:lnTo>
                  <a:pt x="0" y="25137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Z"/>
          </a:p>
        </p:txBody>
      </p:sp>
      <p:sp>
        <p:nvSpPr>
          <p:cNvPr id="3" name="Freeform 3"/>
          <p:cNvSpPr/>
          <p:nvPr/>
        </p:nvSpPr>
        <p:spPr>
          <a:xfrm rot="-3578320">
            <a:off x="16505850" y="5938077"/>
            <a:ext cx="2904567" cy="2513771"/>
          </a:xfrm>
          <a:custGeom>
            <a:avLst/>
            <a:gdLst/>
            <a:ahLst/>
            <a:cxnLst/>
            <a:rect l="l" t="t" r="r" b="b"/>
            <a:pathLst>
              <a:path w="2904567" h="2513771">
                <a:moveTo>
                  <a:pt x="0" y="0"/>
                </a:moveTo>
                <a:lnTo>
                  <a:pt x="2904567" y="0"/>
                </a:lnTo>
                <a:lnTo>
                  <a:pt x="2904567" y="2513770"/>
                </a:lnTo>
                <a:lnTo>
                  <a:pt x="0" y="2513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NZ"/>
          </a:p>
        </p:txBody>
      </p:sp>
      <p:sp>
        <p:nvSpPr>
          <p:cNvPr id="4" name="Freeform 4"/>
          <p:cNvSpPr/>
          <p:nvPr/>
        </p:nvSpPr>
        <p:spPr>
          <a:xfrm rot="-3578320">
            <a:off x="366285" y="161664"/>
            <a:ext cx="2904567" cy="2513771"/>
          </a:xfrm>
          <a:custGeom>
            <a:avLst/>
            <a:gdLst/>
            <a:ahLst/>
            <a:cxnLst/>
            <a:rect l="l" t="t" r="r" b="b"/>
            <a:pathLst>
              <a:path w="2904567" h="2513771">
                <a:moveTo>
                  <a:pt x="0" y="0"/>
                </a:moveTo>
                <a:lnTo>
                  <a:pt x="2904567" y="0"/>
                </a:lnTo>
                <a:lnTo>
                  <a:pt x="2904567" y="2513771"/>
                </a:lnTo>
                <a:lnTo>
                  <a:pt x="0" y="2513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NZ"/>
          </a:p>
        </p:txBody>
      </p:sp>
      <p:sp>
        <p:nvSpPr>
          <p:cNvPr id="5" name="Freeform 5"/>
          <p:cNvSpPr/>
          <p:nvPr/>
        </p:nvSpPr>
        <p:spPr>
          <a:xfrm>
            <a:off x="11333464" y="226129"/>
            <a:ext cx="6624670" cy="3444828"/>
          </a:xfrm>
          <a:custGeom>
            <a:avLst/>
            <a:gdLst/>
            <a:ahLst/>
            <a:cxnLst/>
            <a:rect l="l" t="t" r="r" b="b"/>
            <a:pathLst>
              <a:path w="6624670" h="3444828">
                <a:moveTo>
                  <a:pt x="0" y="0"/>
                </a:moveTo>
                <a:lnTo>
                  <a:pt x="6624669" y="0"/>
                </a:lnTo>
                <a:lnTo>
                  <a:pt x="6624669" y="3444828"/>
                </a:lnTo>
                <a:lnTo>
                  <a:pt x="0" y="3444828"/>
                </a:lnTo>
                <a:lnTo>
                  <a:pt x="0" y="0"/>
                </a:lnTo>
                <a:close/>
              </a:path>
            </a:pathLst>
          </a:custGeom>
          <a:blipFill>
            <a:blip r:embed="rId6"/>
            <a:stretch>
              <a:fillRect/>
            </a:stretch>
          </a:blipFill>
        </p:spPr>
        <p:txBody>
          <a:bodyPr/>
          <a:lstStyle/>
          <a:p>
            <a:endParaRPr lang="en-NZ"/>
          </a:p>
        </p:txBody>
      </p:sp>
      <p:sp>
        <p:nvSpPr>
          <p:cNvPr id="6" name="Freeform 6"/>
          <p:cNvSpPr/>
          <p:nvPr/>
        </p:nvSpPr>
        <p:spPr>
          <a:xfrm rot="-3578320">
            <a:off x="16505850" y="3291484"/>
            <a:ext cx="2904567" cy="2513771"/>
          </a:xfrm>
          <a:custGeom>
            <a:avLst/>
            <a:gdLst/>
            <a:ahLst/>
            <a:cxnLst/>
            <a:rect l="l" t="t" r="r" b="b"/>
            <a:pathLst>
              <a:path w="2904567" h="2513771">
                <a:moveTo>
                  <a:pt x="0" y="0"/>
                </a:moveTo>
                <a:lnTo>
                  <a:pt x="2904567" y="0"/>
                </a:lnTo>
                <a:lnTo>
                  <a:pt x="2904567" y="2513771"/>
                </a:lnTo>
                <a:lnTo>
                  <a:pt x="0" y="25137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NZ"/>
          </a:p>
        </p:txBody>
      </p:sp>
      <p:sp>
        <p:nvSpPr>
          <p:cNvPr id="7" name="Freeform 7"/>
          <p:cNvSpPr/>
          <p:nvPr/>
        </p:nvSpPr>
        <p:spPr>
          <a:xfrm>
            <a:off x="12719658" y="3888560"/>
            <a:ext cx="2548214" cy="2548214"/>
          </a:xfrm>
          <a:custGeom>
            <a:avLst/>
            <a:gdLst/>
            <a:ahLst/>
            <a:cxnLst/>
            <a:rect l="l" t="t" r="r" b="b"/>
            <a:pathLst>
              <a:path w="2548214" h="2548214">
                <a:moveTo>
                  <a:pt x="0" y="0"/>
                </a:moveTo>
                <a:lnTo>
                  <a:pt x="2548214" y="0"/>
                </a:lnTo>
                <a:lnTo>
                  <a:pt x="2548214" y="2548214"/>
                </a:lnTo>
                <a:lnTo>
                  <a:pt x="0" y="2548214"/>
                </a:lnTo>
                <a:lnTo>
                  <a:pt x="0" y="0"/>
                </a:lnTo>
                <a:close/>
              </a:path>
            </a:pathLst>
          </a:custGeom>
          <a:blipFill>
            <a:blip r:embed="rId9"/>
            <a:stretch>
              <a:fillRect/>
            </a:stretch>
          </a:blipFill>
        </p:spPr>
        <p:txBody>
          <a:bodyPr/>
          <a:lstStyle/>
          <a:p>
            <a:endParaRPr lang="en-NZ"/>
          </a:p>
        </p:txBody>
      </p:sp>
      <p:sp>
        <p:nvSpPr>
          <p:cNvPr id="8" name="Freeform 8"/>
          <p:cNvSpPr/>
          <p:nvPr/>
        </p:nvSpPr>
        <p:spPr>
          <a:xfrm>
            <a:off x="149761" y="3896948"/>
            <a:ext cx="3981727" cy="5635156"/>
          </a:xfrm>
          <a:custGeom>
            <a:avLst/>
            <a:gdLst/>
            <a:ahLst/>
            <a:cxnLst/>
            <a:rect l="l" t="t" r="r" b="b"/>
            <a:pathLst>
              <a:path w="3981727" h="5635156">
                <a:moveTo>
                  <a:pt x="0" y="0"/>
                </a:moveTo>
                <a:lnTo>
                  <a:pt x="3981728" y="0"/>
                </a:lnTo>
                <a:lnTo>
                  <a:pt x="3981728" y="5635156"/>
                </a:lnTo>
                <a:lnTo>
                  <a:pt x="0" y="5635156"/>
                </a:lnTo>
                <a:lnTo>
                  <a:pt x="0" y="0"/>
                </a:lnTo>
                <a:close/>
              </a:path>
            </a:pathLst>
          </a:custGeom>
          <a:blipFill>
            <a:blip r:embed="rId10"/>
            <a:stretch>
              <a:fillRect l="-21092" r="-20433"/>
            </a:stretch>
          </a:blipFill>
        </p:spPr>
        <p:txBody>
          <a:bodyPr/>
          <a:lstStyle/>
          <a:p>
            <a:endParaRPr lang="en-NZ"/>
          </a:p>
        </p:txBody>
      </p:sp>
      <p:sp>
        <p:nvSpPr>
          <p:cNvPr id="9" name="Freeform 9"/>
          <p:cNvSpPr/>
          <p:nvPr/>
        </p:nvSpPr>
        <p:spPr>
          <a:xfrm>
            <a:off x="4360089" y="6614418"/>
            <a:ext cx="3480641" cy="3480641"/>
          </a:xfrm>
          <a:custGeom>
            <a:avLst/>
            <a:gdLst/>
            <a:ahLst/>
            <a:cxnLst/>
            <a:rect l="l" t="t" r="r" b="b"/>
            <a:pathLst>
              <a:path w="3480641" h="3480641">
                <a:moveTo>
                  <a:pt x="0" y="0"/>
                </a:moveTo>
                <a:lnTo>
                  <a:pt x="3480640" y="0"/>
                </a:lnTo>
                <a:lnTo>
                  <a:pt x="3480640" y="3480640"/>
                </a:lnTo>
                <a:lnTo>
                  <a:pt x="0" y="3480640"/>
                </a:lnTo>
                <a:lnTo>
                  <a:pt x="0" y="0"/>
                </a:lnTo>
                <a:close/>
              </a:path>
            </a:pathLst>
          </a:custGeom>
          <a:blipFill>
            <a:blip r:embed="rId11"/>
            <a:stretch>
              <a:fillRect/>
            </a:stretch>
          </a:blipFill>
        </p:spPr>
        <p:txBody>
          <a:bodyPr/>
          <a:lstStyle/>
          <a:p>
            <a:endParaRPr lang="en-NZ"/>
          </a:p>
        </p:txBody>
      </p:sp>
      <p:sp>
        <p:nvSpPr>
          <p:cNvPr id="10" name="Freeform 10"/>
          <p:cNvSpPr/>
          <p:nvPr/>
        </p:nvSpPr>
        <p:spPr>
          <a:xfrm>
            <a:off x="4360089" y="3810599"/>
            <a:ext cx="5331605" cy="2665803"/>
          </a:xfrm>
          <a:custGeom>
            <a:avLst/>
            <a:gdLst/>
            <a:ahLst/>
            <a:cxnLst/>
            <a:rect l="l" t="t" r="r" b="b"/>
            <a:pathLst>
              <a:path w="5331605" h="2665803">
                <a:moveTo>
                  <a:pt x="0" y="0"/>
                </a:moveTo>
                <a:lnTo>
                  <a:pt x="5331605" y="0"/>
                </a:lnTo>
                <a:lnTo>
                  <a:pt x="5331605" y="2665802"/>
                </a:lnTo>
                <a:lnTo>
                  <a:pt x="0" y="2665802"/>
                </a:lnTo>
                <a:lnTo>
                  <a:pt x="0" y="0"/>
                </a:lnTo>
                <a:close/>
              </a:path>
            </a:pathLst>
          </a:custGeom>
          <a:blipFill>
            <a:blip r:embed="rId12"/>
            <a:stretch>
              <a:fillRect/>
            </a:stretch>
          </a:blipFill>
        </p:spPr>
        <p:txBody>
          <a:bodyPr/>
          <a:lstStyle/>
          <a:p>
            <a:endParaRPr lang="en-NZ"/>
          </a:p>
        </p:txBody>
      </p:sp>
      <p:sp>
        <p:nvSpPr>
          <p:cNvPr id="11" name="Freeform 11"/>
          <p:cNvSpPr/>
          <p:nvPr/>
        </p:nvSpPr>
        <p:spPr>
          <a:xfrm>
            <a:off x="9914035" y="3850226"/>
            <a:ext cx="2586548" cy="2586548"/>
          </a:xfrm>
          <a:custGeom>
            <a:avLst/>
            <a:gdLst/>
            <a:ahLst/>
            <a:cxnLst/>
            <a:rect l="l" t="t" r="r" b="b"/>
            <a:pathLst>
              <a:path w="2586548" h="2586548">
                <a:moveTo>
                  <a:pt x="0" y="0"/>
                </a:moveTo>
                <a:lnTo>
                  <a:pt x="2586548" y="0"/>
                </a:lnTo>
                <a:lnTo>
                  <a:pt x="2586548" y="2586548"/>
                </a:lnTo>
                <a:lnTo>
                  <a:pt x="0" y="2586548"/>
                </a:lnTo>
                <a:lnTo>
                  <a:pt x="0" y="0"/>
                </a:lnTo>
                <a:close/>
              </a:path>
            </a:pathLst>
          </a:custGeom>
          <a:blipFill>
            <a:blip r:embed="rId13"/>
            <a:stretch>
              <a:fillRect/>
            </a:stretch>
          </a:blipFill>
        </p:spPr>
        <p:txBody>
          <a:bodyPr/>
          <a:lstStyle/>
          <a:p>
            <a:endParaRPr lang="en-NZ"/>
          </a:p>
        </p:txBody>
      </p:sp>
      <p:sp>
        <p:nvSpPr>
          <p:cNvPr id="12" name="Freeform 12"/>
          <p:cNvSpPr/>
          <p:nvPr/>
        </p:nvSpPr>
        <p:spPr>
          <a:xfrm>
            <a:off x="11559212" y="6714526"/>
            <a:ext cx="3266986" cy="3266986"/>
          </a:xfrm>
          <a:custGeom>
            <a:avLst/>
            <a:gdLst/>
            <a:ahLst/>
            <a:cxnLst/>
            <a:rect l="l" t="t" r="r" b="b"/>
            <a:pathLst>
              <a:path w="3266986" h="3266986">
                <a:moveTo>
                  <a:pt x="0" y="0"/>
                </a:moveTo>
                <a:lnTo>
                  <a:pt x="3266986" y="0"/>
                </a:lnTo>
                <a:lnTo>
                  <a:pt x="3266986" y="3266987"/>
                </a:lnTo>
                <a:lnTo>
                  <a:pt x="0" y="3266987"/>
                </a:lnTo>
                <a:lnTo>
                  <a:pt x="0" y="0"/>
                </a:lnTo>
                <a:close/>
              </a:path>
            </a:pathLst>
          </a:custGeom>
          <a:blipFill>
            <a:blip r:embed="rId14"/>
            <a:stretch>
              <a:fillRect/>
            </a:stretch>
          </a:blipFill>
        </p:spPr>
        <p:txBody>
          <a:bodyPr/>
          <a:lstStyle/>
          <a:p>
            <a:endParaRPr lang="en-NZ"/>
          </a:p>
        </p:txBody>
      </p:sp>
      <p:sp>
        <p:nvSpPr>
          <p:cNvPr id="13" name="Freeform 13"/>
          <p:cNvSpPr/>
          <p:nvPr/>
        </p:nvSpPr>
        <p:spPr>
          <a:xfrm>
            <a:off x="8066477" y="6714526"/>
            <a:ext cx="3266986" cy="3266986"/>
          </a:xfrm>
          <a:custGeom>
            <a:avLst/>
            <a:gdLst/>
            <a:ahLst/>
            <a:cxnLst/>
            <a:rect l="l" t="t" r="r" b="b"/>
            <a:pathLst>
              <a:path w="3266986" h="3266986">
                <a:moveTo>
                  <a:pt x="0" y="0"/>
                </a:moveTo>
                <a:lnTo>
                  <a:pt x="3266987" y="0"/>
                </a:lnTo>
                <a:lnTo>
                  <a:pt x="3266987" y="3266987"/>
                </a:lnTo>
                <a:lnTo>
                  <a:pt x="0" y="3266987"/>
                </a:lnTo>
                <a:lnTo>
                  <a:pt x="0" y="0"/>
                </a:lnTo>
                <a:close/>
              </a:path>
            </a:pathLst>
          </a:custGeom>
          <a:blipFill>
            <a:blip r:embed="rId15"/>
            <a:stretch>
              <a:fillRect/>
            </a:stretch>
          </a:blipFill>
        </p:spPr>
        <p:txBody>
          <a:bodyPr/>
          <a:lstStyle/>
          <a:p>
            <a:endParaRPr lang="en-NZ"/>
          </a:p>
        </p:txBody>
      </p:sp>
      <p:sp>
        <p:nvSpPr>
          <p:cNvPr id="14" name="TextBox 14"/>
          <p:cNvSpPr txBox="1"/>
          <p:nvPr/>
        </p:nvSpPr>
        <p:spPr>
          <a:xfrm>
            <a:off x="1105918" y="824790"/>
            <a:ext cx="9791700" cy="2846933"/>
          </a:xfrm>
          <a:prstGeom prst="rect">
            <a:avLst/>
          </a:prstGeom>
        </p:spPr>
        <p:txBody>
          <a:bodyPr wrap="square" lIns="0" tIns="0" rIns="0" bIns="0" rtlCol="0" anchor="t">
            <a:spAutoFit/>
          </a:bodyPr>
          <a:lstStyle/>
          <a:p>
            <a:pPr marL="0" lvl="1" indent="0" algn="ctr">
              <a:lnSpc>
                <a:spcPts val="11106"/>
              </a:lnSpc>
            </a:pPr>
            <a:r>
              <a:rPr lang="en-US" sz="12072" spc="1098" dirty="0">
                <a:solidFill>
                  <a:srgbClr val="84BD00"/>
                </a:solidFill>
                <a:latin typeface="Impact"/>
                <a:ea typeface="Impact"/>
                <a:cs typeface="Impact"/>
                <a:sym typeface="Impact"/>
              </a:rPr>
              <a:t>KEY EVENTS &amp; INITIATIVES</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AEC"/>
        </a:solidFill>
        <a:effectLst/>
      </p:bgPr>
    </p:bg>
    <p:spTree>
      <p:nvGrpSpPr>
        <p:cNvPr id="1" name=""/>
        <p:cNvGrpSpPr/>
        <p:nvPr/>
      </p:nvGrpSpPr>
      <p:grpSpPr>
        <a:xfrm>
          <a:off x="0" y="0"/>
          <a:ext cx="0" cy="0"/>
          <a:chOff x="0" y="0"/>
          <a:chExt cx="0" cy="0"/>
        </a:xfrm>
      </p:grpSpPr>
      <p:sp>
        <p:nvSpPr>
          <p:cNvPr id="2" name="Freeform 2"/>
          <p:cNvSpPr/>
          <p:nvPr/>
        </p:nvSpPr>
        <p:spPr>
          <a:xfrm>
            <a:off x="248994" y="276602"/>
            <a:ext cx="11301259" cy="5650629"/>
          </a:xfrm>
          <a:custGeom>
            <a:avLst/>
            <a:gdLst/>
            <a:ahLst/>
            <a:cxnLst/>
            <a:rect l="l" t="t" r="r" b="b"/>
            <a:pathLst>
              <a:path w="11301259" h="5650629">
                <a:moveTo>
                  <a:pt x="0" y="0"/>
                </a:moveTo>
                <a:lnTo>
                  <a:pt x="11301258" y="0"/>
                </a:lnTo>
                <a:lnTo>
                  <a:pt x="11301258" y="5650629"/>
                </a:lnTo>
                <a:lnTo>
                  <a:pt x="0" y="5650629"/>
                </a:lnTo>
                <a:lnTo>
                  <a:pt x="0" y="0"/>
                </a:lnTo>
                <a:close/>
              </a:path>
            </a:pathLst>
          </a:custGeom>
          <a:blipFill>
            <a:blip r:embed="rId2"/>
            <a:stretch>
              <a:fillRect/>
            </a:stretch>
          </a:blipFill>
        </p:spPr>
        <p:txBody>
          <a:bodyPr/>
          <a:lstStyle/>
          <a:p>
            <a:endParaRPr lang="en-NZ"/>
          </a:p>
        </p:txBody>
      </p:sp>
      <p:sp>
        <p:nvSpPr>
          <p:cNvPr id="3" name="Freeform 3"/>
          <p:cNvSpPr/>
          <p:nvPr/>
        </p:nvSpPr>
        <p:spPr>
          <a:xfrm rot="-3578320">
            <a:off x="271908" y="5521830"/>
            <a:ext cx="3904315" cy="3379007"/>
          </a:xfrm>
          <a:custGeom>
            <a:avLst/>
            <a:gdLst/>
            <a:ahLst/>
            <a:cxnLst/>
            <a:rect l="l" t="t" r="r" b="b"/>
            <a:pathLst>
              <a:path w="3904315" h="3379007">
                <a:moveTo>
                  <a:pt x="0" y="0"/>
                </a:moveTo>
                <a:lnTo>
                  <a:pt x="3904315" y="0"/>
                </a:lnTo>
                <a:lnTo>
                  <a:pt x="3904315" y="3379007"/>
                </a:lnTo>
                <a:lnTo>
                  <a:pt x="0" y="3379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NZ"/>
          </a:p>
        </p:txBody>
      </p:sp>
      <p:sp>
        <p:nvSpPr>
          <p:cNvPr id="4" name="TextBox 4"/>
          <p:cNvSpPr txBox="1"/>
          <p:nvPr/>
        </p:nvSpPr>
        <p:spPr>
          <a:xfrm>
            <a:off x="822964" y="6827227"/>
            <a:ext cx="9779057" cy="2734945"/>
          </a:xfrm>
          <a:prstGeom prst="rect">
            <a:avLst/>
          </a:prstGeom>
        </p:spPr>
        <p:txBody>
          <a:bodyPr lIns="0" tIns="0" rIns="0" bIns="0" rtlCol="0" anchor="t">
            <a:spAutoFit/>
          </a:bodyPr>
          <a:lstStyle/>
          <a:p>
            <a:pPr algn="ctr">
              <a:lnSpc>
                <a:spcPts val="3079"/>
              </a:lnSpc>
            </a:pPr>
            <a:r>
              <a:rPr lang="en-US" sz="2199">
                <a:solidFill>
                  <a:srgbClr val="000000"/>
                </a:solidFill>
                <a:latin typeface="Poppins"/>
                <a:ea typeface="Poppins"/>
                <a:cs typeface="Poppins"/>
                <a:sym typeface="Poppins"/>
              </a:rPr>
              <a:t>"We found Mark's workshop added a whole new set of skills to the people in our business. Mark’s knowledge and holistic approach to the AI field helps us achieve a well-rounded approach to using AI and being aware of the pitfalls. This workshop has lifted our game in what we do and how we approach our systems and work flows in our business. I would recommend learning about AI for every business" - </a:t>
            </a:r>
            <a:r>
              <a:rPr lang="en-US" sz="2199" b="1">
                <a:solidFill>
                  <a:srgbClr val="000000"/>
                </a:solidFill>
                <a:latin typeface="Poppins Bold"/>
                <a:ea typeface="Poppins Bold"/>
                <a:cs typeface="Poppins Bold"/>
                <a:sym typeface="Poppins Bold"/>
              </a:rPr>
              <a:t>Steve Reynolds | Aqua Works</a:t>
            </a:r>
          </a:p>
        </p:txBody>
      </p:sp>
      <p:sp>
        <p:nvSpPr>
          <p:cNvPr id="5" name="Freeform 5"/>
          <p:cNvSpPr/>
          <p:nvPr/>
        </p:nvSpPr>
        <p:spPr>
          <a:xfrm rot="-3578320">
            <a:off x="14351390" y="230007"/>
            <a:ext cx="3904315" cy="3379007"/>
          </a:xfrm>
          <a:custGeom>
            <a:avLst/>
            <a:gdLst/>
            <a:ahLst/>
            <a:cxnLst/>
            <a:rect l="l" t="t" r="r" b="b"/>
            <a:pathLst>
              <a:path w="3904315" h="3379007">
                <a:moveTo>
                  <a:pt x="0" y="0"/>
                </a:moveTo>
                <a:lnTo>
                  <a:pt x="3904314" y="0"/>
                </a:lnTo>
                <a:lnTo>
                  <a:pt x="3904314" y="3379007"/>
                </a:lnTo>
                <a:lnTo>
                  <a:pt x="0" y="33790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NZ"/>
          </a:p>
        </p:txBody>
      </p:sp>
      <p:sp>
        <p:nvSpPr>
          <p:cNvPr id="6" name="TextBox 6"/>
          <p:cNvSpPr txBox="1"/>
          <p:nvPr/>
        </p:nvSpPr>
        <p:spPr>
          <a:xfrm>
            <a:off x="12007941" y="818515"/>
            <a:ext cx="5762644" cy="8592821"/>
          </a:xfrm>
          <a:prstGeom prst="rect">
            <a:avLst/>
          </a:prstGeom>
        </p:spPr>
        <p:txBody>
          <a:bodyPr lIns="0" tIns="0" rIns="0" bIns="0" rtlCol="0" anchor="t">
            <a:spAutoFit/>
          </a:bodyPr>
          <a:lstStyle/>
          <a:p>
            <a:pPr algn="ctr">
              <a:lnSpc>
                <a:spcPts val="3079"/>
              </a:lnSpc>
            </a:pPr>
            <a:r>
              <a:rPr lang="en-US" sz="2199">
                <a:solidFill>
                  <a:srgbClr val="000000"/>
                </a:solidFill>
                <a:latin typeface="Poppins"/>
                <a:ea typeface="Poppins"/>
                <a:cs typeface="Poppins"/>
                <a:sym typeface="Poppins"/>
              </a:rPr>
              <a:t>“I found the course incredibly helpful—it really opened my eyes to the world of AI and has already given me a productivity edge. Having an expert to review my emails, help with reading lengthy documents, and easily review data has been like adding to my team without increasing costs. It’s a small price to pay for such a significant gain.</a:t>
            </a:r>
          </a:p>
          <a:p>
            <a:pPr algn="ctr">
              <a:lnSpc>
                <a:spcPts val="3079"/>
              </a:lnSpc>
            </a:pPr>
            <a:r>
              <a:rPr lang="en-US" sz="2199">
                <a:solidFill>
                  <a:srgbClr val="000000"/>
                </a:solidFill>
                <a:latin typeface="Poppins"/>
                <a:ea typeface="Poppins"/>
                <a:cs typeface="Poppins"/>
                <a:sym typeface="Poppins"/>
              </a:rPr>
              <a:t>Looking ahead, I believe ITSS Engineering could greatly benefit from AI, so if another workshop like this comes up, I'll be pitching for the rest of the management team to attend.</a:t>
            </a:r>
          </a:p>
          <a:p>
            <a:pPr algn="ctr">
              <a:lnSpc>
                <a:spcPts val="3079"/>
              </a:lnSpc>
            </a:pPr>
            <a:r>
              <a:rPr lang="en-US" sz="2199">
                <a:solidFill>
                  <a:srgbClr val="000000"/>
                </a:solidFill>
                <a:latin typeface="Poppins"/>
                <a:ea typeface="Poppins"/>
                <a:cs typeface="Poppins"/>
                <a:sym typeface="Poppins"/>
              </a:rPr>
              <a:t>As for One Mahurangi running courses like this, I think it’s a fantastic opportunity to showcase the skills within our community and help local businesses upskill. I hope we see more courses like this as Warkworth continues to develop professionally.” - </a:t>
            </a:r>
            <a:r>
              <a:rPr lang="en-US" sz="2199" b="1">
                <a:solidFill>
                  <a:srgbClr val="000000"/>
                </a:solidFill>
                <a:latin typeface="Poppins Bold"/>
                <a:ea typeface="Poppins Bold"/>
                <a:cs typeface="Poppins Bold"/>
                <a:sym typeface="Poppins Bold"/>
              </a:rPr>
              <a:t>Kent Dalziell | ITSS Engineering</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AEC"/>
        </a:solidFill>
        <a:effectLst/>
      </p:bgPr>
    </p:bg>
    <p:spTree>
      <p:nvGrpSpPr>
        <p:cNvPr id="1" name=""/>
        <p:cNvGrpSpPr/>
        <p:nvPr/>
      </p:nvGrpSpPr>
      <p:grpSpPr>
        <a:xfrm>
          <a:off x="0" y="0"/>
          <a:ext cx="0" cy="0"/>
          <a:chOff x="0" y="0"/>
          <a:chExt cx="0" cy="0"/>
        </a:xfrm>
      </p:grpSpPr>
      <p:grpSp>
        <p:nvGrpSpPr>
          <p:cNvPr id="2" name="Group 2"/>
          <p:cNvGrpSpPr/>
          <p:nvPr/>
        </p:nvGrpSpPr>
        <p:grpSpPr>
          <a:xfrm>
            <a:off x="722349" y="1033749"/>
            <a:ext cx="16843301" cy="4109751"/>
            <a:chOff x="0" y="0"/>
            <a:chExt cx="22457735" cy="5479668"/>
          </a:xfrm>
        </p:grpSpPr>
        <p:sp>
          <p:nvSpPr>
            <p:cNvPr id="3" name="Freeform 3"/>
            <p:cNvSpPr/>
            <p:nvPr/>
          </p:nvSpPr>
          <p:spPr>
            <a:xfrm>
              <a:off x="0" y="0"/>
              <a:ext cx="5479668" cy="5479668"/>
            </a:xfrm>
            <a:custGeom>
              <a:avLst/>
              <a:gdLst/>
              <a:ahLst/>
              <a:cxnLst/>
              <a:rect l="l" t="t" r="r" b="b"/>
              <a:pathLst>
                <a:path w="5479668" h="5479668">
                  <a:moveTo>
                    <a:pt x="0" y="0"/>
                  </a:moveTo>
                  <a:lnTo>
                    <a:pt x="5479668" y="0"/>
                  </a:lnTo>
                  <a:lnTo>
                    <a:pt x="5479668" y="5479668"/>
                  </a:lnTo>
                  <a:lnTo>
                    <a:pt x="0" y="5479668"/>
                  </a:lnTo>
                  <a:lnTo>
                    <a:pt x="0" y="0"/>
                  </a:lnTo>
                  <a:close/>
                </a:path>
              </a:pathLst>
            </a:custGeom>
            <a:blipFill>
              <a:blip r:embed="rId2"/>
              <a:stretch>
                <a:fillRect/>
              </a:stretch>
            </a:blipFill>
          </p:spPr>
          <p:txBody>
            <a:bodyPr/>
            <a:lstStyle/>
            <a:p>
              <a:endParaRPr lang="en-NZ"/>
            </a:p>
          </p:txBody>
        </p:sp>
        <p:sp>
          <p:nvSpPr>
            <p:cNvPr id="4" name="Freeform 4"/>
            <p:cNvSpPr/>
            <p:nvPr/>
          </p:nvSpPr>
          <p:spPr>
            <a:xfrm>
              <a:off x="5657468" y="0"/>
              <a:ext cx="5479668" cy="5479668"/>
            </a:xfrm>
            <a:custGeom>
              <a:avLst/>
              <a:gdLst/>
              <a:ahLst/>
              <a:cxnLst/>
              <a:rect l="l" t="t" r="r" b="b"/>
              <a:pathLst>
                <a:path w="5479668" h="5479668">
                  <a:moveTo>
                    <a:pt x="0" y="0"/>
                  </a:moveTo>
                  <a:lnTo>
                    <a:pt x="5479668" y="0"/>
                  </a:lnTo>
                  <a:lnTo>
                    <a:pt x="5479668" y="5479668"/>
                  </a:lnTo>
                  <a:lnTo>
                    <a:pt x="0" y="5479668"/>
                  </a:lnTo>
                  <a:lnTo>
                    <a:pt x="0" y="0"/>
                  </a:lnTo>
                  <a:close/>
                </a:path>
              </a:pathLst>
            </a:custGeom>
            <a:blipFill>
              <a:blip r:embed="rId3"/>
              <a:stretch>
                <a:fillRect/>
              </a:stretch>
            </a:blipFill>
          </p:spPr>
          <p:txBody>
            <a:bodyPr/>
            <a:lstStyle/>
            <a:p>
              <a:endParaRPr lang="en-NZ"/>
            </a:p>
          </p:txBody>
        </p:sp>
        <p:sp>
          <p:nvSpPr>
            <p:cNvPr id="5" name="Freeform 5"/>
            <p:cNvSpPr/>
            <p:nvPr/>
          </p:nvSpPr>
          <p:spPr>
            <a:xfrm>
              <a:off x="16978067" y="0"/>
              <a:ext cx="5479668" cy="5479668"/>
            </a:xfrm>
            <a:custGeom>
              <a:avLst/>
              <a:gdLst/>
              <a:ahLst/>
              <a:cxnLst/>
              <a:rect l="l" t="t" r="r" b="b"/>
              <a:pathLst>
                <a:path w="5479668" h="5479668">
                  <a:moveTo>
                    <a:pt x="0" y="0"/>
                  </a:moveTo>
                  <a:lnTo>
                    <a:pt x="5479668" y="0"/>
                  </a:lnTo>
                  <a:lnTo>
                    <a:pt x="5479668" y="5479668"/>
                  </a:lnTo>
                  <a:lnTo>
                    <a:pt x="0" y="5479668"/>
                  </a:lnTo>
                  <a:lnTo>
                    <a:pt x="0" y="0"/>
                  </a:lnTo>
                  <a:close/>
                </a:path>
              </a:pathLst>
            </a:custGeom>
            <a:blipFill>
              <a:blip r:embed="rId4"/>
              <a:stretch>
                <a:fillRect/>
              </a:stretch>
            </a:blipFill>
          </p:spPr>
          <p:txBody>
            <a:bodyPr/>
            <a:lstStyle/>
            <a:p>
              <a:endParaRPr lang="en-NZ"/>
            </a:p>
          </p:txBody>
        </p:sp>
        <p:sp>
          <p:nvSpPr>
            <p:cNvPr id="6" name="Freeform 6"/>
            <p:cNvSpPr/>
            <p:nvPr/>
          </p:nvSpPr>
          <p:spPr>
            <a:xfrm>
              <a:off x="11314936" y="0"/>
              <a:ext cx="5479668" cy="5479668"/>
            </a:xfrm>
            <a:custGeom>
              <a:avLst/>
              <a:gdLst/>
              <a:ahLst/>
              <a:cxnLst/>
              <a:rect l="l" t="t" r="r" b="b"/>
              <a:pathLst>
                <a:path w="5479668" h="5479668">
                  <a:moveTo>
                    <a:pt x="0" y="0"/>
                  </a:moveTo>
                  <a:lnTo>
                    <a:pt x="5479667" y="0"/>
                  </a:lnTo>
                  <a:lnTo>
                    <a:pt x="5479667" y="5479668"/>
                  </a:lnTo>
                  <a:lnTo>
                    <a:pt x="0" y="5479668"/>
                  </a:lnTo>
                  <a:lnTo>
                    <a:pt x="0" y="0"/>
                  </a:lnTo>
                  <a:close/>
                </a:path>
              </a:pathLst>
            </a:custGeom>
            <a:blipFill>
              <a:blip r:embed="rId5"/>
              <a:stretch>
                <a:fillRect/>
              </a:stretch>
            </a:blipFill>
          </p:spPr>
          <p:txBody>
            <a:bodyPr/>
            <a:lstStyle/>
            <a:p>
              <a:endParaRPr lang="en-NZ"/>
            </a:p>
          </p:txBody>
        </p:sp>
      </p:grpSp>
      <p:grpSp>
        <p:nvGrpSpPr>
          <p:cNvPr id="7" name="Group 7"/>
          <p:cNvGrpSpPr/>
          <p:nvPr/>
        </p:nvGrpSpPr>
        <p:grpSpPr>
          <a:xfrm>
            <a:off x="722349" y="5556092"/>
            <a:ext cx="16843301" cy="4131002"/>
            <a:chOff x="0" y="0"/>
            <a:chExt cx="22457735" cy="5508003"/>
          </a:xfrm>
        </p:grpSpPr>
        <p:sp>
          <p:nvSpPr>
            <p:cNvPr id="8" name="Freeform 8"/>
            <p:cNvSpPr/>
            <p:nvPr/>
          </p:nvSpPr>
          <p:spPr>
            <a:xfrm>
              <a:off x="0" y="0"/>
              <a:ext cx="5508003" cy="5508003"/>
            </a:xfrm>
            <a:custGeom>
              <a:avLst/>
              <a:gdLst/>
              <a:ahLst/>
              <a:cxnLst/>
              <a:rect l="l" t="t" r="r" b="b"/>
              <a:pathLst>
                <a:path w="5508003" h="5508003">
                  <a:moveTo>
                    <a:pt x="0" y="0"/>
                  </a:moveTo>
                  <a:lnTo>
                    <a:pt x="5508003" y="0"/>
                  </a:lnTo>
                  <a:lnTo>
                    <a:pt x="5508003" y="5508003"/>
                  </a:lnTo>
                  <a:lnTo>
                    <a:pt x="0" y="5508003"/>
                  </a:lnTo>
                  <a:lnTo>
                    <a:pt x="0" y="0"/>
                  </a:lnTo>
                  <a:close/>
                </a:path>
              </a:pathLst>
            </a:custGeom>
            <a:blipFill>
              <a:blip r:embed="rId6"/>
              <a:stretch>
                <a:fillRect/>
              </a:stretch>
            </a:blipFill>
          </p:spPr>
          <p:txBody>
            <a:bodyPr/>
            <a:lstStyle/>
            <a:p>
              <a:endParaRPr lang="en-NZ"/>
            </a:p>
          </p:txBody>
        </p:sp>
        <p:sp>
          <p:nvSpPr>
            <p:cNvPr id="9" name="Freeform 9"/>
            <p:cNvSpPr/>
            <p:nvPr/>
          </p:nvSpPr>
          <p:spPr>
            <a:xfrm>
              <a:off x="5649519" y="0"/>
              <a:ext cx="5508003" cy="5508003"/>
            </a:xfrm>
            <a:custGeom>
              <a:avLst/>
              <a:gdLst/>
              <a:ahLst/>
              <a:cxnLst/>
              <a:rect l="l" t="t" r="r" b="b"/>
              <a:pathLst>
                <a:path w="5508003" h="5508003">
                  <a:moveTo>
                    <a:pt x="0" y="0"/>
                  </a:moveTo>
                  <a:lnTo>
                    <a:pt x="5508003" y="0"/>
                  </a:lnTo>
                  <a:lnTo>
                    <a:pt x="5508003" y="5508003"/>
                  </a:lnTo>
                  <a:lnTo>
                    <a:pt x="0" y="5508003"/>
                  </a:lnTo>
                  <a:lnTo>
                    <a:pt x="0" y="0"/>
                  </a:lnTo>
                  <a:close/>
                </a:path>
              </a:pathLst>
            </a:custGeom>
            <a:blipFill>
              <a:blip r:embed="rId7"/>
              <a:stretch>
                <a:fillRect/>
              </a:stretch>
            </a:blipFill>
          </p:spPr>
          <p:txBody>
            <a:bodyPr/>
            <a:lstStyle/>
            <a:p>
              <a:endParaRPr lang="en-NZ"/>
            </a:p>
          </p:txBody>
        </p:sp>
        <p:sp>
          <p:nvSpPr>
            <p:cNvPr id="10" name="Freeform 10"/>
            <p:cNvSpPr/>
            <p:nvPr/>
          </p:nvSpPr>
          <p:spPr>
            <a:xfrm>
              <a:off x="11300213" y="0"/>
              <a:ext cx="5508003" cy="5508003"/>
            </a:xfrm>
            <a:custGeom>
              <a:avLst/>
              <a:gdLst/>
              <a:ahLst/>
              <a:cxnLst/>
              <a:rect l="l" t="t" r="r" b="b"/>
              <a:pathLst>
                <a:path w="5508003" h="5508003">
                  <a:moveTo>
                    <a:pt x="0" y="0"/>
                  </a:moveTo>
                  <a:lnTo>
                    <a:pt x="5508003" y="0"/>
                  </a:lnTo>
                  <a:lnTo>
                    <a:pt x="5508003" y="5508003"/>
                  </a:lnTo>
                  <a:lnTo>
                    <a:pt x="0" y="5508003"/>
                  </a:lnTo>
                  <a:lnTo>
                    <a:pt x="0" y="0"/>
                  </a:lnTo>
                  <a:close/>
                </a:path>
              </a:pathLst>
            </a:custGeom>
            <a:blipFill>
              <a:blip r:embed="rId8"/>
              <a:stretch>
                <a:fillRect/>
              </a:stretch>
            </a:blipFill>
          </p:spPr>
          <p:txBody>
            <a:bodyPr/>
            <a:lstStyle/>
            <a:p>
              <a:endParaRPr lang="en-NZ"/>
            </a:p>
          </p:txBody>
        </p:sp>
        <p:sp>
          <p:nvSpPr>
            <p:cNvPr id="11" name="Freeform 11"/>
            <p:cNvSpPr/>
            <p:nvPr/>
          </p:nvSpPr>
          <p:spPr>
            <a:xfrm>
              <a:off x="16949732" y="0"/>
              <a:ext cx="5508003" cy="5508003"/>
            </a:xfrm>
            <a:custGeom>
              <a:avLst/>
              <a:gdLst/>
              <a:ahLst/>
              <a:cxnLst/>
              <a:rect l="l" t="t" r="r" b="b"/>
              <a:pathLst>
                <a:path w="5508003" h="5508003">
                  <a:moveTo>
                    <a:pt x="0" y="0"/>
                  </a:moveTo>
                  <a:lnTo>
                    <a:pt x="5508003" y="0"/>
                  </a:lnTo>
                  <a:lnTo>
                    <a:pt x="5508003" y="5508003"/>
                  </a:lnTo>
                  <a:lnTo>
                    <a:pt x="0" y="5508003"/>
                  </a:lnTo>
                  <a:lnTo>
                    <a:pt x="0" y="0"/>
                  </a:lnTo>
                  <a:close/>
                </a:path>
              </a:pathLst>
            </a:custGeom>
            <a:blipFill>
              <a:blip r:embed="rId9"/>
              <a:stretch>
                <a:fillRect/>
              </a:stretch>
            </a:blipFill>
          </p:spPr>
          <p:txBody>
            <a:bodyPr/>
            <a:lstStyle/>
            <a:p>
              <a:endParaRPr lang="en-NZ"/>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AEC"/>
        </a:solidFill>
        <a:effectLst/>
      </p:bgPr>
    </p:bg>
    <p:spTree>
      <p:nvGrpSpPr>
        <p:cNvPr id="1" name=""/>
        <p:cNvGrpSpPr/>
        <p:nvPr/>
      </p:nvGrpSpPr>
      <p:grpSpPr>
        <a:xfrm>
          <a:off x="0" y="0"/>
          <a:ext cx="0" cy="0"/>
          <a:chOff x="0" y="0"/>
          <a:chExt cx="0" cy="0"/>
        </a:xfrm>
      </p:grpSpPr>
      <p:sp>
        <p:nvSpPr>
          <p:cNvPr id="2" name="Freeform 2"/>
          <p:cNvSpPr/>
          <p:nvPr/>
        </p:nvSpPr>
        <p:spPr>
          <a:xfrm rot="-3632435">
            <a:off x="6466029" y="815911"/>
            <a:ext cx="4660192" cy="4033185"/>
          </a:xfrm>
          <a:custGeom>
            <a:avLst/>
            <a:gdLst/>
            <a:ahLst/>
            <a:cxnLst/>
            <a:rect l="l" t="t" r="r" b="b"/>
            <a:pathLst>
              <a:path w="4660192" h="4033185">
                <a:moveTo>
                  <a:pt x="0" y="0"/>
                </a:moveTo>
                <a:lnTo>
                  <a:pt x="4660193" y="0"/>
                </a:lnTo>
                <a:lnTo>
                  <a:pt x="4660193" y="4033184"/>
                </a:lnTo>
                <a:lnTo>
                  <a:pt x="0" y="40331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Z"/>
          </a:p>
        </p:txBody>
      </p:sp>
      <p:sp>
        <p:nvSpPr>
          <p:cNvPr id="3" name="Freeform 3"/>
          <p:cNvSpPr/>
          <p:nvPr/>
        </p:nvSpPr>
        <p:spPr>
          <a:xfrm rot="-3578320">
            <a:off x="14829197" y="-2430504"/>
            <a:ext cx="4860206" cy="4206287"/>
          </a:xfrm>
          <a:custGeom>
            <a:avLst/>
            <a:gdLst/>
            <a:ahLst/>
            <a:cxnLst/>
            <a:rect l="l" t="t" r="r" b="b"/>
            <a:pathLst>
              <a:path w="4860206" h="4206287">
                <a:moveTo>
                  <a:pt x="0" y="0"/>
                </a:moveTo>
                <a:lnTo>
                  <a:pt x="4860206" y="0"/>
                </a:lnTo>
                <a:lnTo>
                  <a:pt x="4860206" y="4206287"/>
                </a:lnTo>
                <a:lnTo>
                  <a:pt x="0" y="42062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NZ"/>
          </a:p>
        </p:txBody>
      </p:sp>
      <p:sp>
        <p:nvSpPr>
          <p:cNvPr id="4" name="Freeform 4"/>
          <p:cNvSpPr/>
          <p:nvPr/>
        </p:nvSpPr>
        <p:spPr>
          <a:xfrm rot="7221679">
            <a:off x="10210296" y="-1489389"/>
            <a:ext cx="4859752" cy="4205894"/>
          </a:xfrm>
          <a:custGeom>
            <a:avLst/>
            <a:gdLst/>
            <a:ahLst/>
            <a:cxnLst/>
            <a:rect l="l" t="t" r="r" b="b"/>
            <a:pathLst>
              <a:path w="4859752" h="4205894">
                <a:moveTo>
                  <a:pt x="0" y="0"/>
                </a:moveTo>
                <a:lnTo>
                  <a:pt x="4859751" y="0"/>
                </a:lnTo>
                <a:lnTo>
                  <a:pt x="4859751" y="4205895"/>
                </a:lnTo>
                <a:lnTo>
                  <a:pt x="0" y="4205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NZ"/>
          </a:p>
        </p:txBody>
      </p:sp>
      <p:sp>
        <p:nvSpPr>
          <p:cNvPr id="5" name="Freeform 5"/>
          <p:cNvSpPr/>
          <p:nvPr/>
        </p:nvSpPr>
        <p:spPr>
          <a:xfrm>
            <a:off x="419663" y="2146763"/>
            <a:ext cx="5580084" cy="7892622"/>
          </a:xfrm>
          <a:custGeom>
            <a:avLst/>
            <a:gdLst/>
            <a:ahLst/>
            <a:cxnLst/>
            <a:rect l="l" t="t" r="r" b="b"/>
            <a:pathLst>
              <a:path w="5580084" h="7892622">
                <a:moveTo>
                  <a:pt x="0" y="0"/>
                </a:moveTo>
                <a:lnTo>
                  <a:pt x="5580084" y="0"/>
                </a:lnTo>
                <a:lnTo>
                  <a:pt x="5580084" y="7892622"/>
                </a:lnTo>
                <a:lnTo>
                  <a:pt x="0" y="7892622"/>
                </a:lnTo>
                <a:lnTo>
                  <a:pt x="0" y="0"/>
                </a:lnTo>
                <a:close/>
              </a:path>
            </a:pathLst>
          </a:custGeom>
          <a:blipFill>
            <a:blip r:embed="rId8"/>
            <a:stretch>
              <a:fillRect/>
            </a:stretch>
          </a:blipFill>
        </p:spPr>
        <p:txBody>
          <a:bodyPr/>
          <a:lstStyle/>
          <a:p>
            <a:endParaRPr lang="en-NZ"/>
          </a:p>
        </p:txBody>
      </p:sp>
      <p:grpSp>
        <p:nvGrpSpPr>
          <p:cNvPr id="6" name="Group 6"/>
          <p:cNvGrpSpPr/>
          <p:nvPr/>
        </p:nvGrpSpPr>
        <p:grpSpPr>
          <a:xfrm>
            <a:off x="6209297" y="5143500"/>
            <a:ext cx="5028438" cy="4354401"/>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a:stretch>
                <a:fillRect l="-15680" t="-49287" r="-14722" b="-1301"/>
              </a:stretch>
            </a:blipFill>
            <a:ln cap="sq">
              <a:noFill/>
              <a:prstDash val="solid"/>
              <a:miter/>
            </a:ln>
          </p:spPr>
          <p:txBody>
            <a:bodyPr/>
            <a:lstStyle/>
            <a:p>
              <a:endParaRPr lang="en-NZ"/>
            </a:p>
          </p:txBody>
        </p:sp>
      </p:grpSp>
      <p:sp>
        <p:nvSpPr>
          <p:cNvPr id="8" name="Freeform 8"/>
          <p:cNvSpPr/>
          <p:nvPr/>
        </p:nvSpPr>
        <p:spPr>
          <a:xfrm rot="-3578320">
            <a:off x="10514472" y="6222816"/>
            <a:ext cx="3753134" cy="3248167"/>
          </a:xfrm>
          <a:custGeom>
            <a:avLst/>
            <a:gdLst/>
            <a:ahLst/>
            <a:cxnLst/>
            <a:rect l="l" t="t" r="r" b="b"/>
            <a:pathLst>
              <a:path w="3753134" h="3248167">
                <a:moveTo>
                  <a:pt x="0" y="0"/>
                </a:moveTo>
                <a:lnTo>
                  <a:pt x="3753134" y="0"/>
                </a:lnTo>
                <a:lnTo>
                  <a:pt x="3753134" y="3248167"/>
                </a:lnTo>
                <a:lnTo>
                  <a:pt x="0" y="32481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NZ"/>
          </a:p>
        </p:txBody>
      </p:sp>
      <p:sp>
        <p:nvSpPr>
          <p:cNvPr id="9" name="Freeform 9"/>
          <p:cNvSpPr/>
          <p:nvPr/>
        </p:nvSpPr>
        <p:spPr>
          <a:xfrm>
            <a:off x="11443476" y="1077972"/>
            <a:ext cx="6210335" cy="6242728"/>
          </a:xfrm>
          <a:custGeom>
            <a:avLst/>
            <a:gdLst/>
            <a:ahLst/>
            <a:cxnLst/>
            <a:rect l="l" t="t" r="r" b="b"/>
            <a:pathLst>
              <a:path w="6210335" h="6242728">
                <a:moveTo>
                  <a:pt x="0" y="0"/>
                </a:moveTo>
                <a:lnTo>
                  <a:pt x="6210335" y="0"/>
                </a:lnTo>
                <a:lnTo>
                  <a:pt x="6210335" y="6242728"/>
                </a:lnTo>
                <a:lnTo>
                  <a:pt x="0" y="6242728"/>
                </a:lnTo>
                <a:lnTo>
                  <a:pt x="0" y="0"/>
                </a:lnTo>
                <a:close/>
              </a:path>
            </a:pathLst>
          </a:custGeom>
          <a:blipFill>
            <a:blip r:embed="rId10"/>
            <a:stretch>
              <a:fillRect l="-260" r="-260"/>
            </a:stretch>
          </a:blipFill>
        </p:spPr>
        <p:txBody>
          <a:bodyPr/>
          <a:lstStyle/>
          <a:p>
            <a:endParaRPr lang="en-NZ"/>
          </a:p>
        </p:txBody>
      </p:sp>
      <p:sp>
        <p:nvSpPr>
          <p:cNvPr id="10" name="Freeform 10"/>
          <p:cNvSpPr/>
          <p:nvPr/>
        </p:nvSpPr>
        <p:spPr>
          <a:xfrm rot="-3578320">
            <a:off x="14061571" y="6909091"/>
            <a:ext cx="3753134" cy="3248167"/>
          </a:xfrm>
          <a:custGeom>
            <a:avLst/>
            <a:gdLst/>
            <a:ahLst/>
            <a:cxnLst/>
            <a:rect l="l" t="t" r="r" b="b"/>
            <a:pathLst>
              <a:path w="3753134" h="3248167">
                <a:moveTo>
                  <a:pt x="0" y="0"/>
                </a:moveTo>
                <a:lnTo>
                  <a:pt x="3753134" y="0"/>
                </a:lnTo>
                <a:lnTo>
                  <a:pt x="3753134" y="3248167"/>
                </a:lnTo>
                <a:lnTo>
                  <a:pt x="0" y="32481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NZ"/>
          </a:p>
        </p:txBody>
      </p:sp>
      <p:sp>
        <p:nvSpPr>
          <p:cNvPr id="11" name="TextBox 11"/>
          <p:cNvSpPr txBox="1"/>
          <p:nvPr/>
        </p:nvSpPr>
        <p:spPr>
          <a:xfrm>
            <a:off x="1230131" y="487241"/>
            <a:ext cx="8367318" cy="1918158"/>
          </a:xfrm>
          <a:prstGeom prst="rect">
            <a:avLst/>
          </a:prstGeom>
        </p:spPr>
        <p:txBody>
          <a:bodyPr lIns="0" tIns="0" rIns="0" bIns="0" rtlCol="0" anchor="t">
            <a:spAutoFit/>
          </a:bodyPr>
          <a:lstStyle/>
          <a:p>
            <a:pPr marL="0" lvl="1" indent="0" algn="ctr">
              <a:lnSpc>
                <a:spcPts val="12168"/>
              </a:lnSpc>
            </a:pPr>
            <a:r>
              <a:rPr lang="en-US" sz="13227" spc="1203">
                <a:solidFill>
                  <a:srgbClr val="4F6A92"/>
                </a:solidFill>
                <a:latin typeface="Impact"/>
                <a:ea typeface="Impact"/>
                <a:cs typeface="Impact"/>
                <a:sym typeface="Impact"/>
              </a:rPr>
              <a:t>ADVOCACY</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AEC"/>
        </a:solidFill>
        <a:effectLst/>
      </p:bgPr>
    </p:bg>
    <p:spTree>
      <p:nvGrpSpPr>
        <p:cNvPr id="1" name=""/>
        <p:cNvGrpSpPr/>
        <p:nvPr/>
      </p:nvGrpSpPr>
      <p:grpSpPr>
        <a:xfrm>
          <a:off x="0" y="0"/>
          <a:ext cx="0" cy="0"/>
          <a:chOff x="0" y="0"/>
          <a:chExt cx="0" cy="0"/>
        </a:xfrm>
      </p:grpSpPr>
      <p:sp>
        <p:nvSpPr>
          <p:cNvPr id="2" name="Freeform 2"/>
          <p:cNvSpPr/>
          <p:nvPr/>
        </p:nvSpPr>
        <p:spPr>
          <a:xfrm rot="-3578320">
            <a:off x="6477220" y="5016308"/>
            <a:ext cx="4491101" cy="3886844"/>
          </a:xfrm>
          <a:custGeom>
            <a:avLst/>
            <a:gdLst/>
            <a:ahLst/>
            <a:cxnLst/>
            <a:rect l="l" t="t" r="r" b="b"/>
            <a:pathLst>
              <a:path w="4491101" h="3886844">
                <a:moveTo>
                  <a:pt x="0" y="0"/>
                </a:moveTo>
                <a:lnTo>
                  <a:pt x="4491102" y="0"/>
                </a:lnTo>
                <a:lnTo>
                  <a:pt x="4491102" y="3886844"/>
                </a:lnTo>
                <a:lnTo>
                  <a:pt x="0" y="3886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Z"/>
          </a:p>
        </p:txBody>
      </p:sp>
      <p:sp>
        <p:nvSpPr>
          <p:cNvPr id="3" name="Freeform 3"/>
          <p:cNvSpPr/>
          <p:nvPr/>
        </p:nvSpPr>
        <p:spPr>
          <a:xfrm>
            <a:off x="10030269" y="0"/>
            <a:ext cx="6418300" cy="10287000"/>
          </a:xfrm>
          <a:custGeom>
            <a:avLst/>
            <a:gdLst/>
            <a:ahLst/>
            <a:cxnLst/>
            <a:rect l="l" t="t" r="r" b="b"/>
            <a:pathLst>
              <a:path w="6418300" h="10287000">
                <a:moveTo>
                  <a:pt x="0" y="0"/>
                </a:moveTo>
                <a:lnTo>
                  <a:pt x="6418300" y="0"/>
                </a:lnTo>
                <a:lnTo>
                  <a:pt x="6418300" y="10287000"/>
                </a:lnTo>
                <a:lnTo>
                  <a:pt x="0" y="10287000"/>
                </a:lnTo>
                <a:lnTo>
                  <a:pt x="0" y="0"/>
                </a:lnTo>
                <a:close/>
              </a:path>
            </a:pathLst>
          </a:custGeom>
          <a:blipFill>
            <a:blip r:embed="rId4"/>
            <a:stretch>
              <a:fillRect/>
            </a:stretch>
          </a:blipFill>
        </p:spPr>
        <p:txBody>
          <a:bodyPr/>
          <a:lstStyle/>
          <a:p>
            <a:endParaRPr lang="en-NZ"/>
          </a:p>
        </p:txBody>
      </p:sp>
      <p:sp>
        <p:nvSpPr>
          <p:cNvPr id="4" name="Freeform 4"/>
          <p:cNvSpPr/>
          <p:nvPr/>
        </p:nvSpPr>
        <p:spPr>
          <a:xfrm>
            <a:off x="389061" y="365059"/>
            <a:ext cx="4525172" cy="4525172"/>
          </a:xfrm>
          <a:custGeom>
            <a:avLst/>
            <a:gdLst/>
            <a:ahLst/>
            <a:cxnLst/>
            <a:rect l="l" t="t" r="r" b="b"/>
            <a:pathLst>
              <a:path w="4525172" h="4525172">
                <a:moveTo>
                  <a:pt x="0" y="0"/>
                </a:moveTo>
                <a:lnTo>
                  <a:pt x="4525172" y="0"/>
                </a:lnTo>
                <a:lnTo>
                  <a:pt x="4525172" y="4525171"/>
                </a:lnTo>
                <a:lnTo>
                  <a:pt x="0" y="4525171"/>
                </a:lnTo>
                <a:lnTo>
                  <a:pt x="0" y="0"/>
                </a:lnTo>
                <a:close/>
              </a:path>
            </a:pathLst>
          </a:custGeom>
          <a:blipFill>
            <a:blip r:embed="rId5"/>
            <a:stretch>
              <a:fillRect/>
            </a:stretch>
          </a:blipFill>
        </p:spPr>
        <p:txBody>
          <a:bodyPr/>
          <a:lstStyle/>
          <a:p>
            <a:endParaRPr lang="en-NZ"/>
          </a:p>
        </p:txBody>
      </p:sp>
      <p:sp>
        <p:nvSpPr>
          <p:cNvPr id="5" name="TextBox 5"/>
          <p:cNvSpPr txBox="1"/>
          <p:nvPr/>
        </p:nvSpPr>
        <p:spPr>
          <a:xfrm>
            <a:off x="389061" y="5490661"/>
            <a:ext cx="5966301" cy="2847254"/>
          </a:xfrm>
          <a:prstGeom prst="rect">
            <a:avLst/>
          </a:prstGeom>
        </p:spPr>
        <p:txBody>
          <a:bodyPr wrap="square" lIns="0" tIns="0" rIns="0" bIns="0" rtlCol="0" anchor="t">
            <a:spAutoFit/>
          </a:bodyPr>
          <a:lstStyle/>
          <a:p>
            <a:pPr algn="ctr">
              <a:lnSpc>
                <a:spcPts val="11656"/>
              </a:lnSpc>
            </a:pPr>
            <a:r>
              <a:rPr lang="en-US" sz="8325" spc="757" dirty="0">
                <a:solidFill>
                  <a:srgbClr val="647692"/>
                </a:solidFill>
                <a:latin typeface="Impact"/>
                <a:ea typeface="Impact"/>
                <a:cs typeface="Impact"/>
                <a:sym typeface="Impact"/>
              </a:rPr>
              <a:t>CONSUMER SPENDING</a:t>
            </a:r>
          </a:p>
        </p:txBody>
      </p:sp>
      <p:sp>
        <p:nvSpPr>
          <p:cNvPr id="6" name="TextBox 6"/>
          <p:cNvSpPr txBox="1"/>
          <p:nvPr/>
        </p:nvSpPr>
        <p:spPr>
          <a:xfrm>
            <a:off x="5425891" y="1671499"/>
            <a:ext cx="4092719" cy="2342531"/>
          </a:xfrm>
          <a:prstGeom prst="rect">
            <a:avLst/>
          </a:prstGeom>
        </p:spPr>
        <p:txBody>
          <a:bodyPr lIns="0" tIns="0" rIns="0" bIns="0" rtlCol="0" anchor="t">
            <a:spAutoFit/>
          </a:bodyPr>
          <a:lstStyle/>
          <a:p>
            <a:pPr algn="ctr">
              <a:lnSpc>
                <a:spcPts val="3709"/>
              </a:lnSpc>
            </a:pPr>
            <a:r>
              <a:rPr lang="en-US" sz="2649" b="1">
                <a:solidFill>
                  <a:srgbClr val="647692"/>
                </a:solidFill>
                <a:latin typeface="Poppins Bold"/>
                <a:ea typeface="Poppins Bold"/>
                <a:cs typeface="Poppins Bold"/>
                <a:sym typeface="Poppins Bold"/>
              </a:rPr>
              <a:t>Change in Consumer Spending in the Warkworth area from </a:t>
            </a:r>
            <a:r>
              <a:rPr lang="en-US" sz="2649" b="1" u="sng">
                <a:solidFill>
                  <a:srgbClr val="647692"/>
                </a:solidFill>
                <a:latin typeface="Poppins Bold"/>
                <a:ea typeface="Poppins Bold"/>
                <a:cs typeface="Poppins Bold"/>
                <a:sym typeface="Poppins Bold"/>
              </a:rPr>
              <a:t>July 2023 to June 2024</a:t>
            </a:r>
            <a:r>
              <a:rPr lang="en-US" sz="2649" b="1">
                <a:solidFill>
                  <a:srgbClr val="647692"/>
                </a:solidFill>
                <a:latin typeface="Poppins Bold"/>
                <a:ea typeface="Poppins Bold"/>
                <a:cs typeface="Poppins Bold"/>
                <a:sym typeface="Poppins Bold"/>
              </a:rPr>
              <a:t>, compared to July 2022</a:t>
            </a:r>
          </a:p>
        </p:txBody>
      </p:sp>
      <p:sp>
        <p:nvSpPr>
          <p:cNvPr id="7" name="AutoShape 7"/>
          <p:cNvSpPr/>
          <p:nvPr/>
        </p:nvSpPr>
        <p:spPr>
          <a:xfrm flipH="1">
            <a:off x="16235894" y="5143500"/>
            <a:ext cx="1823506" cy="19050"/>
          </a:xfrm>
          <a:prstGeom prst="line">
            <a:avLst/>
          </a:prstGeom>
          <a:ln w="114300" cap="flat">
            <a:solidFill>
              <a:srgbClr val="647692"/>
            </a:solidFill>
            <a:prstDash val="solid"/>
            <a:headEnd type="none" w="sm" len="sm"/>
            <a:tailEnd type="arrow" w="med" len="sm"/>
          </a:ln>
        </p:spPr>
        <p:txBody>
          <a:bodyPr/>
          <a:lstStyle/>
          <a:p>
            <a:endParaRPr lang="en-NZ"/>
          </a:p>
        </p:txBody>
      </p:sp>
      <p:sp>
        <p:nvSpPr>
          <p:cNvPr id="8" name="TextBox 8"/>
          <p:cNvSpPr txBox="1"/>
          <p:nvPr/>
        </p:nvSpPr>
        <p:spPr>
          <a:xfrm>
            <a:off x="837444" y="8193677"/>
            <a:ext cx="4458009" cy="1560299"/>
          </a:xfrm>
          <a:prstGeom prst="rect">
            <a:avLst/>
          </a:prstGeom>
        </p:spPr>
        <p:txBody>
          <a:bodyPr wrap="square" lIns="0" tIns="0" rIns="0" bIns="0" rtlCol="0" anchor="t">
            <a:spAutoFit/>
          </a:bodyPr>
          <a:lstStyle/>
          <a:p>
            <a:pPr algn="ctr">
              <a:lnSpc>
                <a:spcPts val="12835"/>
              </a:lnSpc>
            </a:pPr>
            <a:r>
              <a:rPr lang="en-US" sz="9167" dirty="0">
                <a:solidFill>
                  <a:srgbClr val="647692"/>
                </a:solidFill>
                <a:latin typeface="Poppins"/>
                <a:ea typeface="Poppins"/>
                <a:cs typeface="Poppins"/>
                <a:sym typeface="Poppins"/>
              </a:rPr>
              <a:t>+20.7%</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AEC"/>
        </a:solidFill>
        <a:effectLst/>
      </p:bgPr>
    </p:bg>
    <p:spTree>
      <p:nvGrpSpPr>
        <p:cNvPr id="1" name=""/>
        <p:cNvGrpSpPr/>
        <p:nvPr/>
      </p:nvGrpSpPr>
      <p:grpSpPr>
        <a:xfrm>
          <a:off x="0" y="0"/>
          <a:ext cx="0" cy="0"/>
          <a:chOff x="0" y="0"/>
          <a:chExt cx="0" cy="0"/>
        </a:xfrm>
      </p:grpSpPr>
      <p:sp>
        <p:nvSpPr>
          <p:cNvPr id="2" name="Freeform 2"/>
          <p:cNvSpPr/>
          <p:nvPr/>
        </p:nvSpPr>
        <p:spPr>
          <a:xfrm>
            <a:off x="1324393" y="0"/>
            <a:ext cx="7278053" cy="10287000"/>
          </a:xfrm>
          <a:custGeom>
            <a:avLst/>
            <a:gdLst/>
            <a:ahLst/>
            <a:cxnLst/>
            <a:rect l="l" t="t" r="r" b="b"/>
            <a:pathLst>
              <a:path w="7278053" h="10287000">
                <a:moveTo>
                  <a:pt x="0" y="0"/>
                </a:moveTo>
                <a:lnTo>
                  <a:pt x="7278053" y="0"/>
                </a:lnTo>
                <a:lnTo>
                  <a:pt x="7278053" y="10287000"/>
                </a:lnTo>
                <a:lnTo>
                  <a:pt x="0" y="10287000"/>
                </a:lnTo>
                <a:lnTo>
                  <a:pt x="0" y="0"/>
                </a:lnTo>
                <a:close/>
              </a:path>
            </a:pathLst>
          </a:custGeom>
          <a:blipFill>
            <a:blip r:embed="rId2"/>
            <a:stretch>
              <a:fillRect/>
            </a:stretch>
          </a:blipFill>
        </p:spPr>
        <p:txBody>
          <a:bodyPr/>
          <a:lstStyle/>
          <a:p>
            <a:endParaRPr lang="en-NZ"/>
          </a:p>
        </p:txBody>
      </p:sp>
      <p:sp>
        <p:nvSpPr>
          <p:cNvPr id="3" name="Freeform 3"/>
          <p:cNvSpPr/>
          <p:nvPr/>
        </p:nvSpPr>
        <p:spPr>
          <a:xfrm>
            <a:off x="9271410" y="0"/>
            <a:ext cx="7271924" cy="10287000"/>
          </a:xfrm>
          <a:custGeom>
            <a:avLst/>
            <a:gdLst/>
            <a:ahLst/>
            <a:cxnLst/>
            <a:rect l="l" t="t" r="r" b="b"/>
            <a:pathLst>
              <a:path w="7271924" h="10287000">
                <a:moveTo>
                  <a:pt x="0" y="0"/>
                </a:moveTo>
                <a:lnTo>
                  <a:pt x="7271923" y="0"/>
                </a:lnTo>
                <a:lnTo>
                  <a:pt x="7271923" y="10287000"/>
                </a:lnTo>
                <a:lnTo>
                  <a:pt x="0" y="10287000"/>
                </a:lnTo>
                <a:lnTo>
                  <a:pt x="0" y="0"/>
                </a:lnTo>
                <a:close/>
              </a:path>
            </a:pathLst>
          </a:custGeom>
          <a:blipFill>
            <a:blip r:embed="rId3"/>
            <a:stretch>
              <a:fillRect/>
            </a:stretch>
          </a:blipFill>
        </p:spPr>
        <p:txBody>
          <a:bodyPr/>
          <a:lstStyle/>
          <a:p>
            <a:endParaRPr lang="en-NZ"/>
          </a:p>
        </p:txBody>
      </p:sp>
      <p:sp>
        <p:nvSpPr>
          <p:cNvPr id="4" name="Freeform 4"/>
          <p:cNvSpPr/>
          <p:nvPr/>
        </p:nvSpPr>
        <p:spPr>
          <a:xfrm rot="-3578320">
            <a:off x="15253099" y="7631282"/>
            <a:ext cx="2904567" cy="2513771"/>
          </a:xfrm>
          <a:custGeom>
            <a:avLst/>
            <a:gdLst/>
            <a:ahLst/>
            <a:cxnLst/>
            <a:rect l="l" t="t" r="r" b="b"/>
            <a:pathLst>
              <a:path w="2904567" h="2513771">
                <a:moveTo>
                  <a:pt x="0" y="0"/>
                </a:moveTo>
                <a:lnTo>
                  <a:pt x="2904566" y="0"/>
                </a:lnTo>
                <a:lnTo>
                  <a:pt x="2904566" y="2513770"/>
                </a:lnTo>
                <a:lnTo>
                  <a:pt x="0" y="2513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NZ"/>
          </a:p>
        </p:txBody>
      </p:sp>
      <p:sp>
        <p:nvSpPr>
          <p:cNvPr id="5" name="Freeform 5"/>
          <p:cNvSpPr/>
          <p:nvPr/>
        </p:nvSpPr>
        <p:spPr>
          <a:xfrm rot="-3578320">
            <a:off x="35104" y="894391"/>
            <a:ext cx="2904567" cy="2513771"/>
          </a:xfrm>
          <a:custGeom>
            <a:avLst/>
            <a:gdLst/>
            <a:ahLst/>
            <a:cxnLst/>
            <a:rect l="l" t="t" r="r" b="b"/>
            <a:pathLst>
              <a:path w="2904567" h="2513771">
                <a:moveTo>
                  <a:pt x="0" y="0"/>
                </a:moveTo>
                <a:lnTo>
                  <a:pt x="2904567" y="0"/>
                </a:lnTo>
                <a:lnTo>
                  <a:pt x="2904567" y="2513771"/>
                </a:lnTo>
                <a:lnTo>
                  <a:pt x="0" y="25137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NZ"/>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AEC"/>
        </a:solidFill>
        <a:effectLst/>
      </p:bgPr>
    </p:bg>
    <p:spTree>
      <p:nvGrpSpPr>
        <p:cNvPr id="1" name=""/>
        <p:cNvGrpSpPr/>
        <p:nvPr/>
      </p:nvGrpSpPr>
      <p:grpSpPr>
        <a:xfrm>
          <a:off x="0" y="0"/>
          <a:ext cx="0" cy="0"/>
          <a:chOff x="0" y="0"/>
          <a:chExt cx="0" cy="0"/>
        </a:xfrm>
      </p:grpSpPr>
      <p:sp>
        <p:nvSpPr>
          <p:cNvPr id="2" name="Freeform 2"/>
          <p:cNvSpPr/>
          <p:nvPr/>
        </p:nvSpPr>
        <p:spPr>
          <a:xfrm rot="7221679">
            <a:off x="10786758" y="1336220"/>
            <a:ext cx="2898563" cy="2508574"/>
          </a:xfrm>
          <a:custGeom>
            <a:avLst/>
            <a:gdLst/>
            <a:ahLst/>
            <a:cxnLst/>
            <a:rect l="l" t="t" r="r" b="b"/>
            <a:pathLst>
              <a:path w="2898563" h="2508574">
                <a:moveTo>
                  <a:pt x="0" y="0"/>
                </a:moveTo>
                <a:lnTo>
                  <a:pt x="2898563" y="0"/>
                </a:lnTo>
                <a:lnTo>
                  <a:pt x="2898563" y="2508574"/>
                </a:lnTo>
                <a:lnTo>
                  <a:pt x="0" y="25085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Z"/>
          </a:p>
        </p:txBody>
      </p:sp>
      <p:sp>
        <p:nvSpPr>
          <p:cNvPr id="3" name="Freeform 3"/>
          <p:cNvSpPr/>
          <p:nvPr/>
        </p:nvSpPr>
        <p:spPr>
          <a:xfrm rot="-3578320">
            <a:off x="15933626" y="-550879"/>
            <a:ext cx="2904567" cy="2513771"/>
          </a:xfrm>
          <a:custGeom>
            <a:avLst/>
            <a:gdLst/>
            <a:ahLst/>
            <a:cxnLst/>
            <a:rect l="l" t="t" r="r" b="b"/>
            <a:pathLst>
              <a:path w="2904567" h="2513771">
                <a:moveTo>
                  <a:pt x="0" y="0"/>
                </a:moveTo>
                <a:lnTo>
                  <a:pt x="2904567" y="0"/>
                </a:lnTo>
                <a:lnTo>
                  <a:pt x="2904567" y="2513771"/>
                </a:lnTo>
                <a:lnTo>
                  <a:pt x="0" y="2513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NZ"/>
          </a:p>
        </p:txBody>
      </p:sp>
      <p:sp>
        <p:nvSpPr>
          <p:cNvPr id="4" name="Freeform 4"/>
          <p:cNvSpPr/>
          <p:nvPr/>
        </p:nvSpPr>
        <p:spPr>
          <a:xfrm rot="-3578320">
            <a:off x="13851402" y="1337526"/>
            <a:ext cx="2904567" cy="2513771"/>
          </a:xfrm>
          <a:custGeom>
            <a:avLst/>
            <a:gdLst/>
            <a:ahLst/>
            <a:cxnLst/>
            <a:rect l="l" t="t" r="r" b="b"/>
            <a:pathLst>
              <a:path w="2904567" h="2513771">
                <a:moveTo>
                  <a:pt x="0" y="0"/>
                </a:moveTo>
                <a:lnTo>
                  <a:pt x="2904567" y="0"/>
                </a:lnTo>
                <a:lnTo>
                  <a:pt x="2904567" y="2513770"/>
                </a:lnTo>
                <a:lnTo>
                  <a:pt x="0" y="2513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NZ"/>
          </a:p>
        </p:txBody>
      </p:sp>
      <p:sp>
        <p:nvSpPr>
          <p:cNvPr id="5" name="Freeform 5"/>
          <p:cNvSpPr/>
          <p:nvPr/>
        </p:nvSpPr>
        <p:spPr>
          <a:xfrm rot="-3578320">
            <a:off x="8298638" y="163056"/>
            <a:ext cx="2904567" cy="2513771"/>
          </a:xfrm>
          <a:custGeom>
            <a:avLst/>
            <a:gdLst/>
            <a:ahLst/>
            <a:cxnLst/>
            <a:rect l="l" t="t" r="r" b="b"/>
            <a:pathLst>
              <a:path w="2904567" h="2513771">
                <a:moveTo>
                  <a:pt x="0" y="0"/>
                </a:moveTo>
                <a:lnTo>
                  <a:pt x="2904567" y="0"/>
                </a:lnTo>
                <a:lnTo>
                  <a:pt x="2904567" y="2513771"/>
                </a:lnTo>
                <a:lnTo>
                  <a:pt x="0" y="25137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NZ"/>
          </a:p>
        </p:txBody>
      </p:sp>
      <p:sp>
        <p:nvSpPr>
          <p:cNvPr id="6" name="Freeform 6"/>
          <p:cNvSpPr/>
          <p:nvPr/>
        </p:nvSpPr>
        <p:spPr>
          <a:xfrm>
            <a:off x="1600200" y="4013999"/>
            <a:ext cx="14916501" cy="5929309"/>
          </a:xfrm>
          <a:custGeom>
            <a:avLst/>
            <a:gdLst/>
            <a:ahLst/>
            <a:cxnLst/>
            <a:rect l="l" t="t" r="r" b="b"/>
            <a:pathLst>
              <a:path w="14916501" h="5929309">
                <a:moveTo>
                  <a:pt x="0" y="0"/>
                </a:moveTo>
                <a:lnTo>
                  <a:pt x="14916500" y="0"/>
                </a:lnTo>
                <a:lnTo>
                  <a:pt x="14916500" y="5929310"/>
                </a:lnTo>
                <a:lnTo>
                  <a:pt x="0" y="5929310"/>
                </a:lnTo>
                <a:lnTo>
                  <a:pt x="0" y="0"/>
                </a:lnTo>
                <a:close/>
              </a:path>
            </a:pathLst>
          </a:custGeom>
          <a:blipFill>
            <a:blip r:embed="rId8"/>
            <a:stretch>
              <a:fillRect/>
            </a:stretch>
          </a:blipFill>
        </p:spPr>
        <p:txBody>
          <a:bodyPr/>
          <a:lstStyle/>
          <a:p>
            <a:endParaRPr lang="en-NZ"/>
          </a:p>
        </p:txBody>
      </p:sp>
      <p:sp>
        <p:nvSpPr>
          <p:cNvPr id="7" name="TextBox 7"/>
          <p:cNvSpPr txBox="1"/>
          <p:nvPr/>
        </p:nvSpPr>
        <p:spPr>
          <a:xfrm>
            <a:off x="563633" y="397624"/>
            <a:ext cx="9099352" cy="3616375"/>
          </a:xfrm>
          <a:prstGeom prst="rect">
            <a:avLst/>
          </a:prstGeom>
        </p:spPr>
        <p:txBody>
          <a:bodyPr wrap="square" lIns="0" tIns="0" rIns="0" bIns="0" rtlCol="0" anchor="t">
            <a:spAutoFit/>
          </a:bodyPr>
          <a:lstStyle/>
          <a:p>
            <a:pPr marL="0" lvl="1" indent="0" algn="l">
              <a:lnSpc>
                <a:spcPts val="9426"/>
              </a:lnSpc>
            </a:pPr>
            <a:r>
              <a:rPr lang="en-US" sz="10246" spc="932" dirty="0">
                <a:solidFill>
                  <a:srgbClr val="647692"/>
                </a:solidFill>
                <a:latin typeface="Impact"/>
                <a:ea typeface="Impact"/>
                <a:cs typeface="Impact"/>
                <a:sym typeface="Impact"/>
              </a:rPr>
              <a:t>SPONSORS POWER THE WORK WE DO!</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298</Words>
  <Application>Microsoft Office PowerPoint</Application>
  <PresentationFormat>Custom</PresentationFormat>
  <Paragraphs>15</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Poppins Medium</vt:lpstr>
      <vt:lpstr>Poppins</vt:lpstr>
      <vt:lpstr>Impact</vt:lpstr>
      <vt:lpstr>Arial</vt:lpstr>
      <vt:lpstr>Poppins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Manager's Report AGM 2024</dc:title>
  <dc:creator>Lauren</dc:creator>
  <cp:lastModifiedBy>Lauren</cp:lastModifiedBy>
  <cp:revision>3</cp:revision>
  <dcterms:created xsi:type="dcterms:W3CDTF">2006-08-16T00:00:00Z</dcterms:created>
  <dcterms:modified xsi:type="dcterms:W3CDTF">2024-09-25T05:02:06Z</dcterms:modified>
  <dc:identifier>DAGRJ7Mw_1k</dc:identifier>
</cp:coreProperties>
</file>