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327"/>
  </p:normalViewPr>
  <p:slideViewPr>
    <p:cSldViewPr snapToGrid="0" snapToObjects="1">
      <p:cViewPr varScale="1">
        <p:scale>
          <a:sx n="128" d="100"/>
          <a:sy n="128" d="100"/>
        </p:scale>
        <p:origin x="4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A6199-67FD-6545-9C5B-0DD8D827D1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D3EAB0-98B1-9040-AAD8-267F672616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D43A769-DAB7-AC4A-AF5F-AE900DCEEB64}"/>
              </a:ext>
            </a:extLst>
          </p:cNvPr>
          <p:cNvSpPr>
            <a:spLocks noGrp="1"/>
          </p:cNvSpPr>
          <p:nvPr>
            <p:ph type="dt" sz="half" idx="10"/>
          </p:nvPr>
        </p:nvSpPr>
        <p:spPr/>
        <p:txBody>
          <a:bodyPr/>
          <a:lstStyle/>
          <a:p>
            <a:fld id="{A526DD9E-64B4-A741-AC1C-3E72B756638E}" type="datetimeFigureOut">
              <a:rPr lang="en-US" smtClean="0"/>
              <a:t>10/19/22</a:t>
            </a:fld>
            <a:endParaRPr lang="en-US"/>
          </a:p>
        </p:txBody>
      </p:sp>
      <p:sp>
        <p:nvSpPr>
          <p:cNvPr id="5" name="Footer Placeholder 4">
            <a:extLst>
              <a:ext uri="{FF2B5EF4-FFF2-40B4-BE49-F238E27FC236}">
                <a16:creationId xmlns:a16="http://schemas.microsoft.com/office/drawing/2014/main" id="{10F7A024-1028-BB4E-A174-6D6A33F5F6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94BE3A-5701-F242-8089-FB5D580F813D}"/>
              </a:ext>
            </a:extLst>
          </p:cNvPr>
          <p:cNvSpPr>
            <a:spLocks noGrp="1"/>
          </p:cNvSpPr>
          <p:nvPr>
            <p:ph type="sldNum" sz="quarter" idx="12"/>
          </p:nvPr>
        </p:nvSpPr>
        <p:spPr/>
        <p:txBody>
          <a:bodyPr/>
          <a:lstStyle/>
          <a:p>
            <a:fld id="{712E7808-020A-BE4A-A609-E8DD8E445074}" type="slidenum">
              <a:rPr lang="en-US" smtClean="0"/>
              <a:t>‹#›</a:t>
            </a:fld>
            <a:endParaRPr lang="en-US"/>
          </a:p>
        </p:txBody>
      </p:sp>
    </p:spTree>
    <p:extLst>
      <p:ext uri="{BB962C8B-B14F-4D97-AF65-F5344CB8AC3E}">
        <p14:creationId xmlns:p14="http://schemas.microsoft.com/office/powerpoint/2010/main" val="4135557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F5536-6B1E-CD46-89B5-12436DFBA0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74F148-1034-2D4A-9B05-E98D20A577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8B6D51-0C2C-1F41-84A6-2A4F3FC8677B}"/>
              </a:ext>
            </a:extLst>
          </p:cNvPr>
          <p:cNvSpPr>
            <a:spLocks noGrp="1"/>
          </p:cNvSpPr>
          <p:nvPr>
            <p:ph type="dt" sz="half" idx="10"/>
          </p:nvPr>
        </p:nvSpPr>
        <p:spPr/>
        <p:txBody>
          <a:bodyPr/>
          <a:lstStyle/>
          <a:p>
            <a:fld id="{A526DD9E-64B4-A741-AC1C-3E72B756638E}" type="datetimeFigureOut">
              <a:rPr lang="en-US" smtClean="0"/>
              <a:t>10/19/22</a:t>
            </a:fld>
            <a:endParaRPr lang="en-US"/>
          </a:p>
        </p:txBody>
      </p:sp>
      <p:sp>
        <p:nvSpPr>
          <p:cNvPr id="5" name="Footer Placeholder 4">
            <a:extLst>
              <a:ext uri="{FF2B5EF4-FFF2-40B4-BE49-F238E27FC236}">
                <a16:creationId xmlns:a16="http://schemas.microsoft.com/office/drawing/2014/main" id="{1DE66727-B25E-1842-9A7A-8CF46F51AA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B65B44-7872-894E-9A1B-93BA614323E6}"/>
              </a:ext>
            </a:extLst>
          </p:cNvPr>
          <p:cNvSpPr>
            <a:spLocks noGrp="1"/>
          </p:cNvSpPr>
          <p:nvPr>
            <p:ph type="sldNum" sz="quarter" idx="12"/>
          </p:nvPr>
        </p:nvSpPr>
        <p:spPr/>
        <p:txBody>
          <a:bodyPr/>
          <a:lstStyle/>
          <a:p>
            <a:fld id="{712E7808-020A-BE4A-A609-E8DD8E445074}" type="slidenum">
              <a:rPr lang="en-US" smtClean="0"/>
              <a:t>‹#›</a:t>
            </a:fld>
            <a:endParaRPr lang="en-US"/>
          </a:p>
        </p:txBody>
      </p:sp>
    </p:spTree>
    <p:extLst>
      <p:ext uri="{BB962C8B-B14F-4D97-AF65-F5344CB8AC3E}">
        <p14:creationId xmlns:p14="http://schemas.microsoft.com/office/powerpoint/2010/main" val="719946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1B7028-8648-E240-B806-A20C158A44D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FAC7839-522A-E249-B01B-135909DF59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38BCF1-F0B9-FA48-897F-0764D75DD063}"/>
              </a:ext>
            </a:extLst>
          </p:cNvPr>
          <p:cNvSpPr>
            <a:spLocks noGrp="1"/>
          </p:cNvSpPr>
          <p:nvPr>
            <p:ph type="dt" sz="half" idx="10"/>
          </p:nvPr>
        </p:nvSpPr>
        <p:spPr/>
        <p:txBody>
          <a:bodyPr/>
          <a:lstStyle/>
          <a:p>
            <a:fld id="{A526DD9E-64B4-A741-AC1C-3E72B756638E}" type="datetimeFigureOut">
              <a:rPr lang="en-US" smtClean="0"/>
              <a:t>10/19/22</a:t>
            </a:fld>
            <a:endParaRPr lang="en-US"/>
          </a:p>
        </p:txBody>
      </p:sp>
      <p:sp>
        <p:nvSpPr>
          <p:cNvPr id="5" name="Footer Placeholder 4">
            <a:extLst>
              <a:ext uri="{FF2B5EF4-FFF2-40B4-BE49-F238E27FC236}">
                <a16:creationId xmlns:a16="http://schemas.microsoft.com/office/drawing/2014/main" id="{463E13A2-CC3E-7A4C-957F-8D7AE92287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40E974-F370-DE43-A19F-1B3C51535510}"/>
              </a:ext>
            </a:extLst>
          </p:cNvPr>
          <p:cNvSpPr>
            <a:spLocks noGrp="1"/>
          </p:cNvSpPr>
          <p:nvPr>
            <p:ph type="sldNum" sz="quarter" idx="12"/>
          </p:nvPr>
        </p:nvSpPr>
        <p:spPr/>
        <p:txBody>
          <a:bodyPr/>
          <a:lstStyle/>
          <a:p>
            <a:fld id="{712E7808-020A-BE4A-A609-E8DD8E445074}" type="slidenum">
              <a:rPr lang="en-US" smtClean="0"/>
              <a:t>‹#›</a:t>
            </a:fld>
            <a:endParaRPr lang="en-US"/>
          </a:p>
        </p:txBody>
      </p:sp>
    </p:spTree>
    <p:extLst>
      <p:ext uri="{BB962C8B-B14F-4D97-AF65-F5344CB8AC3E}">
        <p14:creationId xmlns:p14="http://schemas.microsoft.com/office/powerpoint/2010/main" val="1405522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1188C-BD43-2143-B237-1B2ED7BF83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2AA706-2C23-B243-8967-2E4A0FB912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2F5828-9FB5-F940-BB5B-86F915B840AC}"/>
              </a:ext>
            </a:extLst>
          </p:cNvPr>
          <p:cNvSpPr>
            <a:spLocks noGrp="1"/>
          </p:cNvSpPr>
          <p:nvPr>
            <p:ph type="dt" sz="half" idx="10"/>
          </p:nvPr>
        </p:nvSpPr>
        <p:spPr/>
        <p:txBody>
          <a:bodyPr/>
          <a:lstStyle/>
          <a:p>
            <a:fld id="{A526DD9E-64B4-A741-AC1C-3E72B756638E}" type="datetimeFigureOut">
              <a:rPr lang="en-US" smtClean="0"/>
              <a:t>10/19/22</a:t>
            </a:fld>
            <a:endParaRPr lang="en-US"/>
          </a:p>
        </p:txBody>
      </p:sp>
      <p:sp>
        <p:nvSpPr>
          <p:cNvPr id="5" name="Footer Placeholder 4">
            <a:extLst>
              <a:ext uri="{FF2B5EF4-FFF2-40B4-BE49-F238E27FC236}">
                <a16:creationId xmlns:a16="http://schemas.microsoft.com/office/drawing/2014/main" id="{29A57AE1-6B1F-194E-A79A-31D4015495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6206B4-1F1A-6743-A98C-34F3494D4CC0}"/>
              </a:ext>
            </a:extLst>
          </p:cNvPr>
          <p:cNvSpPr>
            <a:spLocks noGrp="1"/>
          </p:cNvSpPr>
          <p:nvPr>
            <p:ph type="sldNum" sz="quarter" idx="12"/>
          </p:nvPr>
        </p:nvSpPr>
        <p:spPr/>
        <p:txBody>
          <a:bodyPr/>
          <a:lstStyle/>
          <a:p>
            <a:fld id="{712E7808-020A-BE4A-A609-E8DD8E445074}" type="slidenum">
              <a:rPr lang="en-US" smtClean="0"/>
              <a:t>‹#›</a:t>
            </a:fld>
            <a:endParaRPr lang="en-US"/>
          </a:p>
        </p:txBody>
      </p:sp>
    </p:spTree>
    <p:extLst>
      <p:ext uri="{BB962C8B-B14F-4D97-AF65-F5344CB8AC3E}">
        <p14:creationId xmlns:p14="http://schemas.microsoft.com/office/powerpoint/2010/main" val="187972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F30C4-B570-824F-A866-4DB3CF7A94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201F5B-56EE-6546-AA55-D570AD41DC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A8A144-B679-ED4D-B15B-7184D0E1FAAC}"/>
              </a:ext>
            </a:extLst>
          </p:cNvPr>
          <p:cNvSpPr>
            <a:spLocks noGrp="1"/>
          </p:cNvSpPr>
          <p:nvPr>
            <p:ph type="dt" sz="half" idx="10"/>
          </p:nvPr>
        </p:nvSpPr>
        <p:spPr/>
        <p:txBody>
          <a:bodyPr/>
          <a:lstStyle/>
          <a:p>
            <a:fld id="{A526DD9E-64B4-A741-AC1C-3E72B756638E}" type="datetimeFigureOut">
              <a:rPr lang="en-US" smtClean="0"/>
              <a:t>10/19/22</a:t>
            </a:fld>
            <a:endParaRPr lang="en-US"/>
          </a:p>
        </p:txBody>
      </p:sp>
      <p:sp>
        <p:nvSpPr>
          <p:cNvPr id="5" name="Footer Placeholder 4">
            <a:extLst>
              <a:ext uri="{FF2B5EF4-FFF2-40B4-BE49-F238E27FC236}">
                <a16:creationId xmlns:a16="http://schemas.microsoft.com/office/drawing/2014/main" id="{068701B0-C47C-1A49-A9EF-5E96394ECC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3A886F-C506-904D-9333-5B137FB445F7}"/>
              </a:ext>
            </a:extLst>
          </p:cNvPr>
          <p:cNvSpPr>
            <a:spLocks noGrp="1"/>
          </p:cNvSpPr>
          <p:nvPr>
            <p:ph type="sldNum" sz="quarter" idx="12"/>
          </p:nvPr>
        </p:nvSpPr>
        <p:spPr/>
        <p:txBody>
          <a:bodyPr/>
          <a:lstStyle/>
          <a:p>
            <a:fld id="{712E7808-020A-BE4A-A609-E8DD8E445074}" type="slidenum">
              <a:rPr lang="en-US" smtClean="0"/>
              <a:t>‹#›</a:t>
            </a:fld>
            <a:endParaRPr lang="en-US"/>
          </a:p>
        </p:txBody>
      </p:sp>
    </p:spTree>
    <p:extLst>
      <p:ext uri="{BB962C8B-B14F-4D97-AF65-F5344CB8AC3E}">
        <p14:creationId xmlns:p14="http://schemas.microsoft.com/office/powerpoint/2010/main" val="938062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B2BA7-114C-8940-9E4B-93ED0B2BDE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040130-ADCF-A745-9A09-C288C09088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9E0CCC-F223-AA42-8A55-99CD2C4FF0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F9796D-611D-A94D-89AA-F62C2C473B20}"/>
              </a:ext>
            </a:extLst>
          </p:cNvPr>
          <p:cNvSpPr>
            <a:spLocks noGrp="1"/>
          </p:cNvSpPr>
          <p:nvPr>
            <p:ph type="dt" sz="half" idx="10"/>
          </p:nvPr>
        </p:nvSpPr>
        <p:spPr/>
        <p:txBody>
          <a:bodyPr/>
          <a:lstStyle/>
          <a:p>
            <a:fld id="{A526DD9E-64B4-A741-AC1C-3E72B756638E}" type="datetimeFigureOut">
              <a:rPr lang="en-US" smtClean="0"/>
              <a:t>10/19/22</a:t>
            </a:fld>
            <a:endParaRPr lang="en-US"/>
          </a:p>
        </p:txBody>
      </p:sp>
      <p:sp>
        <p:nvSpPr>
          <p:cNvPr id="6" name="Footer Placeholder 5">
            <a:extLst>
              <a:ext uri="{FF2B5EF4-FFF2-40B4-BE49-F238E27FC236}">
                <a16:creationId xmlns:a16="http://schemas.microsoft.com/office/drawing/2014/main" id="{FF42B55B-BD5D-FA4A-9EA5-CA955FF0D6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3FC87D-93FE-5645-B14B-AE056FB3FC17}"/>
              </a:ext>
            </a:extLst>
          </p:cNvPr>
          <p:cNvSpPr>
            <a:spLocks noGrp="1"/>
          </p:cNvSpPr>
          <p:nvPr>
            <p:ph type="sldNum" sz="quarter" idx="12"/>
          </p:nvPr>
        </p:nvSpPr>
        <p:spPr/>
        <p:txBody>
          <a:bodyPr/>
          <a:lstStyle/>
          <a:p>
            <a:fld id="{712E7808-020A-BE4A-A609-E8DD8E445074}" type="slidenum">
              <a:rPr lang="en-US" smtClean="0"/>
              <a:t>‹#›</a:t>
            </a:fld>
            <a:endParaRPr lang="en-US"/>
          </a:p>
        </p:txBody>
      </p:sp>
    </p:spTree>
    <p:extLst>
      <p:ext uri="{BB962C8B-B14F-4D97-AF65-F5344CB8AC3E}">
        <p14:creationId xmlns:p14="http://schemas.microsoft.com/office/powerpoint/2010/main" val="1361826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CD548-362E-D246-9C37-E0B12D0E8DD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F29C86-9C61-FE4A-A375-F90A0A23A8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7CA7CD-DC0A-5D47-89C7-9AC27083E4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FFF70B-0485-F645-B61A-1C57D58B86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13B721-0287-DF46-8E35-0A450A309F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C2659C-9D4F-6A4A-A8A3-7C9D16407B0B}"/>
              </a:ext>
            </a:extLst>
          </p:cNvPr>
          <p:cNvSpPr>
            <a:spLocks noGrp="1"/>
          </p:cNvSpPr>
          <p:nvPr>
            <p:ph type="dt" sz="half" idx="10"/>
          </p:nvPr>
        </p:nvSpPr>
        <p:spPr/>
        <p:txBody>
          <a:bodyPr/>
          <a:lstStyle/>
          <a:p>
            <a:fld id="{A526DD9E-64B4-A741-AC1C-3E72B756638E}" type="datetimeFigureOut">
              <a:rPr lang="en-US" smtClean="0"/>
              <a:t>10/19/22</a:t>
            </a:fld>
            <a:endParaRPr lang="en-US"/>
          </a:p>
        </p:txBody>
      </p:sp>
      <p:sp>
        <p:nvSpPr>
          <p:cNvPr id="8" name="Footer Placeholder 7">
            <a:extLst>
              <a:ext uri="{FF2B5EF4-FFF2-40B4-BE49-F238E27FC236}">
                <a16:creationId xmlns:a16="http://schemas.microsoft.com/office/drawing/2014/main" id="{4B3F995E-A1C2-094F-A6BE-8EC731F8C2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E45F10-96AE-A045-A87F-0791603AA280}"/>
              </a:ext>
            </a:extLst>
          </p:cNvPr>
          <p:cNvSpPr>
            <a:spLocks noGrp="1"/>
          </p:cNvSpPr>
          <p:nvPr>
            <p:ph type="sldNum" sz="quarter" idx="12"/>
          </p:nvPr>
        </p:nvSpPr>
        <p:spPr/>
        <p:txBody>
          <a:bodyPr/>
          <a:lstStyle/>
          <a:p>
            <a:fld id="{712E7808-020A-BE4A-A609-E8DD8E445074}" type="slidenum">
              <a:rPr lang="en-US" smtClean="0"/>
              <a:t>‹#›</a:t>
            </a:fld>
            <a:endParaRPr lang="en-US"/>
          </a:p>
        </p:txBody>
      </p:sp>
    </p:spTree>
    <p:extLst>
      <p:ext uri="{BB962C8B-B14F-4D97-AF65-F5344CB8AC3E}">
        <p14:creationId xmlns:p14="http://schemas.microsoft.com/office/powerpoint/2010/main" val="775383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DB8A9-11DC-EF40-9586-A1449C673B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C19A54-39A2-BE4E-B2C0-32DA91CE79DB}"/>
              </a:ext>
            </a:extLst>
          </p:cNvPr>
          <p:cNvSpPr>
            <a:spLocks noGrp="1"/>
          </p:cNvSpPr>
          <p:nvPr>
            <p:ph type="dt" sz="half" idx="10"/>
          </p:nvPr>
        </p:nvSpPr>
        <p:spPr/>
        <p:txBody>
          <a:bodyPr/>
          <a:lstStyle/>
          <a:p>
            <a:fld id="{A526DD9E-64B4-A741-AC1C-3E72B756638E}" type="datetimeFigureOut">
              <a:rPr lang="en-US" smtClean="0"/>
              <a:t>10/19/22</a:t>
            </a:fld>
            <a:endParaRPr lang="en-US"/>
          </a:p>
        </p:txBody>
      </p:sp>
      <p:sp>
        <p:nvSpPr>
          <p:cNvPr id="4" name="Footer Placeholder 3">
            <a:extLst>
              <a:ext uri="{FF2B5EF4-FFF2-40B4-BE49-F238E27FC236}">
                <a16:creationId xmlns:a16="http://schemas.microsoft.com/office/drawing/2014/main" id="{935B1CEC-03F5-D445-AD5E-E7D200901C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274D23-CB90-2B49-A99D-76EC1DF7C0D4}"/>
              </a:ext>
            </a:extLst>
          </p:cNvPr>
          <p:cNvSpPr>
            <a:spLocks noGrp="1"/>
          </p:cNvSpPr>
          <p:nvPr>
            <p:ph type="sldNum" sz="quarter" idx="12"/>
          </p:nvPr>
        </p:nvSpPr>
        <p:spPr/>
        <p:txBody>
          <a:bodyPr/>
          <a:lstStyle/>
          <a:p>
            <a:fld id="{712E7808-020A-BE4A-A609-E8DD8E445074}" type="slidenum">
              <a:rPr lang="en-US" smtClean="0"/>
              <a:t>‹#›</a:t>
            </a:fld>
            <a:endParaRPr lang="en-US"/>
          </a:p>
        </p:txBody>
      </p:sp>
    </p:spTree>
    <p:extLst>
      <p:ext uri="{BB962C8B-B14F-4D97-AF65-F5344CB8AC3E}">
        <p14:creationId xmlns:p14="http://schemas.microsoft.com/office/powerpoint/2010/main" val="780070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6D192F-4AC5-2A4B-9E38-5E3C66EFAEE7}"/>
              </a:ext>
            </a:extLst>
          </p:cNvPr>
          <p:cNvSpPr>
            <a:spLocks noGrp="1"/>
          </p:cNvSpPr>
          <p:nvPr>
            <p:ph type="dt" sz="half" idx="10"/>
          </p:nvPr>
        </p:nvSpPr>
        <p:spPr/>
        <p:txBody>
          <a:bodyPr/>
          <a:lstStyle/>
          <a:p>
            <a:fld id="{A526DD9E-64B4-A741-AC1C-3E72B756638E}" type="datetimeFigureOut">
              <a:rPr lang="en-US" smtClean="0"/>
              <a:t>10/19/22</a:t>
            </a:fld>
            <a:endParaRPr lang="en-US"/>
          </a:p>
        </p:txBody>
      </p:sp>
      <p:sp>
        <p:nvSpPr>
          <p:cNvPr id="3" name="Footer Placeholder 2">
            <a:extLst>
              <a:ext uri="{FF2B5EF4-FFF2-40B4-BE49-F238E27FC236}">
                <a16:creationId xmlns:a16="http://schemas.microsoft.com/office/drawing/2014/main" id="{D6AFC652-0396-C446-9E92-93566255D7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2A2FEDF-ED33-9F49-A02D-A2F481E44DF0}"/>
              </a:ext>
            </a:extLst>
          </p:cNvPr>
          <p:cNvSpPr>
            <a:spLocks noGrp="1"/>
          </p:cNvSpPr>
          <p:nvPr>
            <p:ph type="sldNum" sz="quarter" idx="12"/>
          </p:nvPr>
        </p:nvSpPr>
        <p:spPr/>
        <p:txBody>
          <a:bodyPr/>
          <a:lstStyle/>
          <a:p>
            <a:fld id="{712E7808-020A-BE4A-A609-E8DD8E445074}" type="slidenum">
              <a:rPr lang="en-US" smtClean="0"/>
              <a:t>‹#›</a:t>
            </a:fld>
            <a:endParaRPr lang="en-US"/>
          </a:p>
        </p:txBody>
      </p:sp>
    </p:spTree>
    <p:extLst>
      <p:ext uri="{BB962C8B-B14F-4D97-AF65-F5344CB8AC3E}">
        <p14:creationId xmlns:p14="http://schemas.microsoft.com/office/powerpoint/2010/main" val="1348154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866BB-DEB9-894F-8CBF-1E01F38EF4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CC92CB-E29A-294D-92A1-E72F383099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712D95-A588-BC4D-85EA-BB55E2F16B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595FB6-426D-5F45-A147-AC5B12D05EFF}"/>
              </a:ext>
            </a:extLst>
          </p:cNvPr>
          <p:cNvSpPr>
            <a:spLocks noGrp="1"/>
          </p:cNvSpPr>
          <p:nvPr>
            <p:ph type="dt" sz="half" idx="10"/>
          </p:nvPr>
        </p:nvSpPr>
        <p:spPr/>
        <p:txBody>
          <a:bodyPr/>
          <a:lstStyle/>
          <a:p>
            <a:fld id="{A526DD9E-64B4-A741-AC1C-3E72B756638E}" type="datetimeFigureOut">
              <a:rPr lang="en-US" smtClean="0"/>
              <a:t>10/19/22</a:t>
            </a:fld>
            <a:endParaRPr lang="en-US"/>
          </a:p>
        </p:txBody>
      </p:sp>
      <p:sp>
        <p:nvSpPr>
          <p:cNvPr id="6" name="Footer Placeholder 5">
            <a:extLst>
              <a:ext uri="{FF2B5EF4-FFF2-40B4-BE49-F238E27FC236}">
                <a16:creationId xmlns:a16="http://schemas.microsoft.com/office/drawing/2014/main" id="{877A4FB7-0238-D244-AA75-217D201EB4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B715BD-922F-7F45-945D-EE188F425503}"/>
              </a:ext>
            </a:extLst>
          </p:cNvPr>
          <p:cNvSpPr>
            <a:spLocks noGrp="1"/>
          </p:cNvSpPr>
          <p:nvPr>
            <p:ph type="sldNum" sz="quarter" idx="12"/>
          </p:nvPr>
        </p:nvSpPr>
        <p:spPr/>
        <p:txBody>
          <a:bodyPr/>
          <a:lstStyle/>
          <a:p>
            <a:fld id="{712E7808-020A-BE4A-A609-E8DD8E445074}" type="slidenum">
              <a:rPr lang="en-US" smtClean="0"/>
              <a:t>‹#›</a:t>
            </a:fld>
            <a:endParaRPr lang="en-US"/>
          </a:p>
        </p:txBody>
      </p:sp>
    </p:spTree>
    <p:extLst>
      <p:ext uri="{BB962C8B-B14F-4D97-AF65-F5344CB8AC3E}">
        <p14:creationId xmlns:p14="http://schemas.microsoft.com/office/powerpoint/2010/main" val="413384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D3C63-82B6-A648-9CF4-1554D81ACE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257403-C92B-8C4D-A838-2A26BE4F3C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083C2E-B797-774A-9C5A-34139BF532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3E6EF7-BF17-D74E-98E5-18CB0359B5C0}"/>
              </a:ext>
            </a:extLst>
          </p:cNvPr>
          <p:cNvSpPr>
            <a:spLocks noGrp="1"/>
          </p:cNvSpPr>
          <p:nvPr>
            <p:ph type="dt" sz="half" idx="10"/>
          </p:nvPr>
        </p:nvSpPr>
        <p:spPr/>
        <p:txBody>
          <a:bodyPr/>
          <a:lstStyle/>
          <a:p>
            <a:fld id="{A526DD9E-64B4-A741-AC1C-3E72B756638E}" type="datetimeFigureOut">
              <a:rPr lang="en-US" smtClean="0"/>
              <a:t>10/19/22</a:t>
            </a:fld>
            <a:endParaRPr lang="en-US"/>
          </a:p>
        </p:txBody>
      </p:sp>
      <p:sp>
        <p:nvSpPr>
          <p:cNvPr id="6" name="Footer Placeholder 5">
            <a:extLst>
              <a:ext uri="{FF2B5EF4-FFF2-40B4-BE49-F238E27FC236}">
                <a16:creationId xmlns:a16="http://schemas.microsoft.com/office/drawing/2014/main" id="{F75D05F4-5443-2148-8AA5-4A93C0D10E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FE3CF4-11D0-694A-9809-FB0B5A6CF1CD}"/>
              </a:ext>
            </a:extLst>
          </p:cNvPr>
          <p:cNvSpPr>
            <a:spLocks noGrp="1"/>
          </p:cNvSpPr>
          <p:nvPr>
            <p:ph type="sldNum" sz="quarter" idx="12"/>
          </p:nvPr>
        </p:nvSpPr>
        <p:spPr/>
        <p:txBody>
          <a:bodyPr/>
          <a:lstStyle/>
          <a:p>
            <a:fld id="{712E7808-020A-BE4A-A609-E8DD8E445074}" type="slidenum">
              <a:rPr lang="en-US" smtClean="0"/>
              <a:t>‹#›</a:t>
            </a:fld>
            <a:endParaRPr lang="en-US"/>
          </a:p>
        </p:txBody>
      </p:sp>
    </p:spTree>
    <p:extLst>
      <p:ext uri="{BB962C8B-B14F-4D97-AF65-F5344CB8AC3E}">
        <p14:creationId xmlns:p14="http://schemas.microsoft.com/office/powerpoint/2010/main" val="666682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667B33-63BB-454E-899D-08D21B40CA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0E45ED-63D7-8048-8758-754AEB01A6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20F366-E333-7345-AC0E-FF373C48C5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26DD9E-64B4-A741-AC1C-3E72B756638E}" type="datetimeFigureOut">
              <a:rPr lang="en-US" smtClean="0"/>
              <a:t>10/19/22</a:t>
            </a:fld>
            <a:endParaRPr lang="en-US"/>
          </a:p>
        </p:txBody>
      </p:sp>
      <p:sp>
        <p:nvSpPr>
          <p:cNvPr id="5" name="Footer Placeholder 4">
            <a:extLst>
              <a:ext uri="{FF2B5EF4-FFF2-40B4-BE49-F238E27FC236}">
                <a16:creationId xmlns:a16="http://schemas.microsoft.com/office/drawing/2014/main" id="{649593DB-4E64-A74A-A423-161261B804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6608DDA-E76D-EC46-8263-E61899EF3E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2E7808-020A-BE4A-A609-E8DD8E445074}" type="slidenum">
              <a:rPr lang="en-US" smtClean="0"/>
              <a:t>‹#›</a:t>
            </a:fld>
            <a:endParaRPr lang="en-US"/>
          </a:p>
        </p:txBody>
      </p:sp>
    </p:spTree>
    <p:extLst>
      <p:ext uri="{BB962C8B-B14F-4D97-AF65-F5344CB8AC3E}">
        <p14:creationId xmlns:p14="http://schemas.microsoft.com/office/powerpoint/2010/main" val="11349054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B25E1-F6D6-5B4E-B55E-8FFD0DC62F34}"/>
              </a:ext>
            </a:extLst>
          </p:cNvPr>
          <p:cNvSpPr>
            <a:spLocks noGrp="1"/>
          </p:cNvSpPr>
          <p:nvPr>
            <p:ph type="ctrTitle"/>
          </p:nvPr>
        </p:nvSpPr>
        <p:spPr/>
        <p:txBody>
          <a:bodyPr/>
          <a:lstStyle/>
          <a:p>
            <a:r>
              <a:rPr lang="en-US" dirty="0"/>
              <a:t>OMBA AGM October 2022</a:t>
            </a:r>
          </a:p>
        </p:txBody>
      </p:sp>
      <p:sp>
        <p:nvSpPr>
          <p:cNvPr id="3" name="Subtitle 2">
            <a:extLst>
              <a:ext uri="{FF2B5EF4-FFF2-40B4-BE49-F238E27FC236}">
                <a16:creationId xmlns:a16="http://schemas.microsoft.com/office/drawing/2014/main" id="{5EA09AB1-C40B-9C4F-8226-718A3BF6FA51}"/>
              </a:ext>
            </a:extLst>
          </p:cNvPr>
          <p:cNvSpPr>
            <a:spLocks noGrp="1"/>
          </p:cNvSpPr>
          <p:nvPr>
            <p:ph type="subTitle" idx="1"/>
          </p:nvPr>
        </p:nvSpPr>
        <p:spPr/>
        <p:txBody>
          <a:bodyPr/>
          <a:lstStyle/>
          <a:p>
            <a:r>
              <a:rPr lang="en-US" dirty="0"/>
              <a:t>Joint Chairman’s Report</a:t>
            </a:r>
          </a:p>
        </p:txBody>
      </p:sp>
    </p:spTree>
    <p:extLst>
      <p:ext uri="{BB962C8B-B14F-4D97-AF65-F5344CB8AC3E}">
        <p14:creationId xmlns:p14="http://schemas.microsoft.com/office/powerpoint/2010/main" val="3815301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F5561-3757-EB46-B03C-8344B59AE1A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F316F6D-CBAA-4640-80FC-575F822AA5F5}"/>
              </a:ext>
            </a:extLst>
          </p:cNvPr>
          <p:cNvSpPr>
            <a:spLocks noGrp="1"/>
          </p:cNvSpPr>
          <p:nvPr>
            <p:ph idx="1"/>
          </p:nvPr>
        </p:nvSpPr>
        <p:spPr/>
        <p:txBody>
          <a:bodyPr>
            <a:normAutofit fontScale="77500" lnSpcReduction="20000"/>
          </a:bodyPr>
          <a:lstStyle/>
          <a:p>
            <a:pPr marL="0" indent="0">
              <a:buNone/>
            </a:pPr>
            <a:r>
              <a:rPr lang="en-US" dirty="0">
                <a:solidFill>
                  <a:srgbClr val="0070C0"/>
                </a:solidFill>
                <a:effectLst/>
                <a:latin typeface="Arial" panose="020B0604020202020204" pitchFamily="34" charset="0"/>
              </a:rPr>
              <a:t>7. Special Resolution: That the One Mahurangi Business Association existing</a:t>
            </a:r>
            <a:br>
              <a:rPr lang="en-US" dirty="0">
                <a:solidFill>
                  <a:srgbClr val="0070C0"/>
                </a:solidFill>
              </a:rPr>
            </a:br>
            <a:r>
              <a:rPr lang="en-US" dirty="0">
                <a:solidFill>
                  <a:srgbClr val="0070C0"/>
                </a:solidFill>
                <a:effectLst/>
                <a:latin typeface="Arial" panose="020B0604020202020204" pitchFamily="34" charset="0"/>
              </a:rPr>
              <a:t>constitution (rules) document (dated Dec 2020) be replaced with the proposed new constitution (rules) dated Sep 2022 presented at the Annual General Meeting of the One Mahurangi Business Association on 19th October 2022 and that such alterations be affected by replacing the existing constitution document (dated Dec 2020) with the proposed One Mahurangi Business Association constitution (dated Sep 2022). A copy of the proposed new constitution (dated Sep 2022) can be viewed on </a:t>
            </a:r>
            <a:r>
              <a:rPr lang="en-US" dirty="0" err="1">
                <a:solidFill>
                  <a:srgbClr val="0070C0"/>
                </a:solidFill>
                <a:effectLst/>
                <a:latin typeface="Arial" panose="020B0604020202020204" pitchFamily="34" charset="0"/>
              </a:rPr>
              <a:t>www.onemahurangi.co.nz</a:t>
            </a:r>
            <a:r>
              <a:rPr lang="en-US" dirty="0">
                <a:solidFill>
                  <a:srgbClr val="0070C0"/>
                </a:solidFill>
                <a:effectLst/>
                <a:latin typeface="Arial" panose="020B0604020202020204" pitchFamily="34" charset="0"/>
              </a:rPr>
              <a:t>/agm-2022/</a:t>
            </a:r>
            <a:br>
              <a:rPr lang="en-US" dirty="0">
                <a:solidFill>
                  <a:srgbClr val="0070C0"/>
                </a:solidFill>
              </a:rPr>
            </a:br>
            <a:endParaRPr lang="en-US" dirty="0">
              <a:solidFill>
                <a:srgbClr val="0070C0"/>
              </a:solidFill>
            </a:endParaRPr>
          </a:p>
          <a:p>
            <a:pPr marL="0" indent="0">
              <a:buNone/>
            </a:pPr>
            <a:r>
              <a:rPr lang="en-US" dirty="0">
                <a:effectLst/>
                <a:latin typeface="Arial" panose="020B0604020202020204" pitchFamily="34" charset="0"/>
              </a:rPr>
              <a:t>Reason: Amendments of the current constitution (rules) of the One Mahurangi</a:t>
            </a:r>
            <a:br>
              <a:rPr lang="en-US" dirty="0"/>
            </a:br>
            <a:r>
              <a:rPr lang="en-US" dirty="0">
                <a:effectLst/>
                <a:latin typeface="Arial" panose="020B0604020202020204" pitchFamily="34" charset="0"/>
              </a:rPr>
              <a:t>Business Association are required to ensure those rules pertaining to the BID</a:t>
            </a:r>
            <a:br>
              <a:rPr lang="en-US" dirty="0"/>
            </a:br>
            <a:r>
              <a:rPr lang="en-US" dirty="0" err="1">
                <a:effectLst/>
                <a:latin typeface="Arial" panose="020B0604020202020204" pitchFamily="34" charset="0"/>
              </a:rPr>
              <a:t>programme</a:t>
            </a:r>
            <a:r>
              <a:rPr lang="en-US" dirty="0">
                <a:effectLst/>
                <a:latin typeface="Arial" panose="020B0604020202020204" pitchFamily="34" charset="0"/>
              </a:rPr>
              <a:t> and BID targeted rate grant are not inconsistent with the Auckland</a:t>
            </a:r>
            <a:br>
              <a:rPr lang="en-US" dirty="0"/>
            </a:br>
            <a:r>
              <a:rPr lang="en-US" dirty="0">
                <a:effectLst/>
                <a:latin typeface="Arial" panose="020B0604020202020204" pitchFamily="34" charset="0"/>
              </a:rPr>
              <a:t>Council Business Improvement District (BID) Policy (which has been updated).</a:t>
            </a:r>
            <a:endParaRPr lang="en-US" dirty="0"/>
          </a:p>
        </p:txBody>
      </p:sp>
    </p:spTree>
    <p:extLst>
      <p:ext uri="{BB962C8B-B14F-4D97-AF65-F5344CB8AC3E}">
        <p14:creationId xmlns:p14="http://schemas.microsoft.com/office/powerpoint/2010/main" val="2144833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9D1D8-A639-3748-8B40-42FEC9D1908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79331CB-0B83-2C42-8444-B259C924F3E7}"/>
              </a:ext>
            </a:extLst>
          </p:cNvPr>
          <p:cNvSpPr>
            <a:spLocks noGrp="1"/>
          </p:cNvSpPr>
          <p:nvPr>
            <p:ph idx="1"/>
          </p:nvPr>
        </p:nvSpPr>
        <p:spPr/>
        <p:txBody>
          <a:bodyPr>
            <a:normAutofit fontScale="77500" lnSpcReduction="20000"/>
          </a:bodyPr>
          <a:lstStyle/>
          <a:p>
            <a:pPr marL="0" indent="0">
              <a:buNone/>
            </a:pPr>
            <a:r>
              <a:rPr lang="en-US" dirty="0">
                <a:effectLst/>
                <a:latin typeface="Arial" panose="020B0604020202020204" pitchFamily="34" charset="0"/>
              </a:rPr>
              <a:t>8. Election of Committee Members: Nominations for the Committee are to be</a:t>
            </a:r>
            <a:br>
              <a:rPr lang="en-US" dirty="0"/>
            </a:br>
            <a:r>
              <a:rPr lang="en-US" dirty="0">
                <a:effectLst/>
                <a:latin typeface="Arial" panose="020B0604020202020204" pitchFamily="34" charset="0"/>
              </a:rPr>
              <a:t>announced. An election of members for the Committee shall be carried out in</a:t>
            </a:r>
            <a:br>
              <a:rPr lang="en-US" dirty="0"/>
            </a:br>
            <a:r>
              <a:rPr lang="en-US" dirty="0">
                <a:effectLst/>
                <a:latin typeface="Arial" panose="020B0604020202020204" pitchFamily="34" charset="0"/>
              </a:rPr>
              <a:t>accordance with rule 14 of the constitution.</a:t>
            </a:r>
            <a:br>
              <a:rPr lang="en-US" dirty="0"/>
            </a:br>
            <a:endParaRPr lang="en-US" dirty="0"/>
          </a:p>
          <a:p>
            <a:pPr marL="0" indent="0">
              <a:buNone/>
            </a:pPr>
            <a:r>
              <a:rPr lang="en-US" dirty="0">
                <a:solidFill>
                  <a:srgbClr val="0070C0"/>
                </a:solidFill>
                <a:effectLst/>
                <a:latin typeface="Arial" panose="020B0604020202020204" pitchFamily="34" charset="0"/>
              </a:rPr>
              <a:t>Resolution 9: That the One Mahurangi Business Association approves the</a:t>
            </a:r>
            <a:br>
              <a:rPr lang="en-US" dirty="0">
                <a:solidFill>
                  <a:srgbClr val="0070C0"/>
                </a:solidFill>
              </a:rPr>
            </a:br>
            <a:r>
              <a:rPr lang="en-US" dirty="0">
                <a:solidFill>
                  <a:srgbClr val="0070C0"/>
                </a:solidFill>
                <a:effectLst/>
                <a:latin typeface="Arial" panose="020B0604020202020204" pitchFamily="34" charset="0"/>
              </a:rPr>
              <a:t>appointment of all elected members to the Committee for 2022/2023.</a:t>
            </a:r>
            <a:br>
              <a:rPr lang="en-US" dirty="0">
                <a:solidFill>
                  <a:srgbClr val="0070C0"/>
                </a:solidFill>
              </a:rPr>
            </a:br>
            <a:r>
              <a:rPr lang="en-US" dirty="0">
                <a:solidFill>
                  <a:srgbClr val="0070C0"/>
                </a:solidFill>
                <a:effectLst/>
                <a:latin typeface="Arial" panose="020B0604020202020204" pitchFamily="34" charset="0"/>
              </a:rPr>
              <a:t>Nominations and elections for Chairperson, Treasurer and Secretary shall be carried out in accordance with Rule 15 of the Constitution and will be done at the first Committee meeting following the AGM.</a:t>
            </a:r>
            <a:br>
              <a:rPr lang="en-US" dirty="0">
                <a:solidFill>
                  <a:srgbClr val="0070C0"/>
                </a:solidFill>
              </a:rPr>
            </a:br>
            <a:r>
              <a:rPr lang="en-US" dirty="0">
                <a:solidFill>
                  <a:srgbClr val="0070C0"/>
                </a:solidFill>
                <a:effectLst/>
                <a:latin typeface="Arial" panose="020B0604020202020204" pitchFamily="34" charset="0"/>
              </a:rPr>
              <a:t>Resolution 10: That subject to the election at the first Committee meeting following the AGM, the One Mahurangi Business Association approves the appointment of the Chairperson, Treasurer and Secretary for 2022/2023.</a:t>
            </a:r>
          </a:p>
          <a:p>
            <a:pPr marL="0" indent="0">
              <a:buNone/>
            </a:pPr>
            <a:endParaRPr lang="en-US" dirty="0">
              <a:solidFill>
                <a:srgbClr val="0070C0"/>
              </a:solidFill>
              <a:latin typeface="Arial" panose="020B0604020202020204" pitchFamily="34" charset="0"/>
            </a:endParaRPr>
          </a:p>
          <a:p>
            <a:pPr marL="0" indent="0">
              <a:buNone/>
            </a:pPr>
            <a:r>
              <a:rPr lang="en-US" dirty="0">
                <a:latin typeface="Arial" panose="020B0604020202020204" pitchFamily="34" charset="0"/>
              </a:rPr>
              <a:t>9. Close of Meeting</a:t>
            </a:r>
            <a:endParaRPr lang="en-US" dirty="0"/>
          </a:p>
        </p:txBody>
      </p:sp>
    </p:spTree>
    <p:extLst>
      <p:ext uri="{BB962C8B-B14F-4D97-AF65-F5344CB8AC3E}">
        <p14:creationId xmlns:p14="http://schemas.microsoft.com/office/powerpoint/2010/main" val="1473591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59095-4088-B547-8A47-1CE19DDCF3F6}"/>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46068733-1B3F-6344-972B-46A891DFD975}"/>
              </a:ext>
            </a:extLst>
          </p:cNvPr>
          <p:cNvSpPr>
            <a:spLocks noGrp="1"/>
          </p:cNvSpPr>
          <p:nvPr>
            <p:ph idx="1"/>
          </p:nvPr>
        </p:nvSpPr>
        <p:spPr>
          <a:xfrm>
            <a:off x="838200" y="1553840"/>
            <a:ext cx="10515600" cy="4351338"/>
          </a:xfrm>
        </p:spPr>
        <p:txBody>
          <a:bodyPr/>
          <a:lstStyle/>
          <a:p>
            <a:r>
              <a:rPr lang="en-US" dirty="0"/>
              <a:t>Murray Chapman – General Manager</a:t>
            </a:r>
          </a:p>
          <a:p>
            <a:r>
              <a:rPr lang="en-US" dirty="0"/>
              <a:t>Lauren </a:t>
            </a:r>
            <a:r>
              <a:rPr lang="en-US" dirty="0" err="1"/>
              <a:t>Kumerich</a:t>
            </a:r>
            <a:r>
              <a:rPr lang="en-US" dirty="0"/>
              <a:t> – Marketing &amp; Communication Manager</a:t>
            </a:r>
          </a:p>
          <a:p>
            <a:r>
              <a:rPr lang="en-US" dirty="0"/>
              <a:t>Alison Hitchcock – Manager of Information Center</a:t>
            </a:r>
          </a:p>
          <a:p>
            <a:endParaRPr lang="en-US" dirty="0"/>
          </a:p>
          <a:p>
            <a:r>
              <a:rPr lang="en-US" dirty="0"/>
              <a:t>Sponsors for ongoing support</a:t>
            </a:r>
          </a:p>
          <a:p>
            <a:r>
              <a:rPr lang="en-US" dirty="0"/>
              <a:t>Committee Members</a:t>
            </a:r>
          </a:p>
          <a:p>
            <a:r>
              <a:rPr lang="en-US" dirty="0"/>
              <a:t>OMBA members </a:t>
            </a:r>
          </a:p>
          <a:p>
            <a:r>
              <a:rPr lang="en-US" dirty="0"/>
              <a:t>Volunteers for various events</a:t>
            </a:r>
          </a:p>
        </p:txBody>
      </p:sp>
      <p:pic>
        <p:nvPicPr>
          <p:cNvPr id="4" name="Picture 3">
            <a:extLst>
              <a:ext uri="{FF2B5EF4-FFF2-40B4-BE49-F238E27FC236}">
                <a16:creationId xmlns:a16="http://schemas.microsoft.com/office/drawing/2014/main" id="{DADCD88E-5F14-074A-9141-9FD9FCE7A59A}"/>
              </a:ext>
            </a:extLst>
          </p:cNvPr>
          <p:cNvPicPr>
            <a:picLocks noChangeAspect="1"/>
          </p:cNvPicPr>
          <p:nvPr/>
        </p:nvPicPr>
        <p:blipFill>
          <a:blip r:embed="rId2"/>
          <a:stretch>
            <a:fillRect/>
          </a:stretch>
        </p:blipFill>
        <p:spPr>
          <a:xfrm>
            <a:off x="180341" y="5686504"/>
            <a:ext cx="1138710" cy="1138710"/>
          </a:xfrm>
          <a:prstGeom prst="rect">
            <a:avLst/>
          </a:prstGeom>
        </p:spPr>
      </p:pic>
      <p:pic>
        <p:nvPicPr>
          <p:cNvPr id="5" name="Picture 4">
            <a:extLst>
              <a:ext uri="{FF2B5EF4-FFF2-40B4-BE49-F238E27FC236}">
                <a16:creationId xmlns:a16="http://schemas.microsoft.com/office/drawing/2014/main" id="{932B5A52-892F-7844-86A4-3A4D60D8B296}"/>
              </a:ext>
            </a:extLst>
          </p:cNvPr>
          <p:cNvPicPr>
            <a:picLocks noChangeAspect="1"/>
          </p:cNvPicPr>
          <p:nvPr/>
        </p:nvPicPr>
        <p:blipFill>
          <a:blip r:embed="rId3"/>
          <a:stretch>
            <a:fillRect/>
          </a:stretch>
        </p:blipFill>
        <p:spPr>
          <a:xfrm>
            <a:off x="1357836" y="5681276"/>
            <a:ext cx="1138710" cy="1138710"/>
          </a:xfrm>
          <a:prstGeom prst="rect">
            <a:avLst/>
          </a:prstGeom>
        </p:spPr>
      </p:pic>
      <p:pic>
        <p:nvPicPr>
          <p:cNvPr id="6" name="Picture 5">
            <a:extLst>
              <a:ext uri="{FF2B5EF4-FFF2-40B4-BE49-F238E27FC236}">
                <a16:creationId xmlns:a16="http://schemas.microsoft.com/office/drawing/2014/main" id="{86D40D4D-29D6-5642-8E9F-7355DCF04119}"/>
              </a:ext>
            </a:extLst>
          </p:cNvPr>
          <p:cNvPicPr>
            <a:picLocks noChangeAspect="1"/>
          </p:cNvPicPr>
          <p:nvPr/>
        </p:nvPicPr>
        <p:blipFill>
          <a:blip r:embed="rId4"/>
          <a:stretch>
            <a:fillRect/>
          </a:stretch>
        </p:blipFill>
        <p:spPr>
          <a:xfrm>
            <a:off x="2543187" y="5683110"/>
            <a:ext cx="1138709" cy="1138709"/>
          </a:xfrm>
          <a:prstGeom prst="rect">
            <a:avLst/>
          </a:prstGeom>
        </p:spPr>
      </p:pic>
      <p:pic>
        <p:nvPicPr>
          <p:cNvPr id="7" name="Picture 6">
            <a:extLst>
              <a:ext uri="{FF2B5EF4-FFF2-40B4-BE49-F238E27FC236}">
                <a16:creationId xmlns:a16="http://schemas.microsoft.com/office/drawing/2014/main" id="{245C2881-2797-B14D-B74D-BC9C89BC06EB}"/>
              </a:ext>
            </a:extLst>
          </p:cNvPr>
          <p:cNvPicPr>
            <a:picLocks noChangeAspect="1"/>
          </p:cNvPicPr>
          <p:nvPr/>
        </p:nvPicPr>
        <p:blipFill>
          <a:blip r:embed="rId5"/>
          <a:stretch>
            <a:fillRect/>
          </a:stretch>
        </p:blipFill>
        <p:spPr>
          <a:xfrm>
            <a:off x="3720682" y="5678495"/>
            <a:ext cx="1138709" cy="1138709"/>
          </a:xfrm>
          <a:prstGeom prst="rect">
            <a:avLst/>
          </a:prstGeom>
        </p:spPr>
      </p:pic>
      <p:pic>
        <p:nvPicPr>
          <p:cNvPr id="8" name="Picture 7">
            <a:extLst>
              <a:ext uri="{FF2B5EF4-FFF2-40B4-BE49-F238E27FC236}">
                <a16:creationId xmlns:a16="http://schemas.microsoft.com/office/drawing/2014/main" id="{E937F67F-C039-684D-931A-8F37BDB6C6C3}"/>
              </a:ext>
            </a:extLst>
          </p:cNvPr>
          <p:cNvPicPr>
            <a:picLocks noChangeAspect="1"/>
          </p:cNvPicPr>
          <p:nvPr/>
        </p:nvPicPr>
        <p:blipFill>
          <a:blip r:embed="rId6"/>
          <a:stretch>
            <a:fillRect/>
          </a:stretch>
        </p:blipFill>
        <p:spPr>
          <a:xfrm>
            <a:off x="4901208" y="5681277"/>
            <a:ext cx="1138709" cy="1138709"/>
          </a:xfrm>
          <a:prstGeom prst="rect">
            <a:avLst/>
          </a:prstGeom>
        </p:spPr>
      </p:pic>
      <p:pic>
        <p:nvPicPr>
          <p:cNvPr id="9" name="Picture 8">
            <a:extLst>
              <a:ext uri="{FF2B5EF4-FFF2-40B4-BE49-F238E27FC236}">
                <a16:creationId xmlns:a16="http://schemas.microsoft.com/office/drawing/2014/main" id="{A68AE97D-2050-854A-A59A-C33D996B5EE7}"/>
              </a:ext>
            </a:extLst>
          </p:cNvPr>
          <p:cNvPicPr>
            <a:picLocks noChangeAspect="1"/>
          </p:cNvPicPr>
          <p:nvPr/>
        </p:nvPicPr>
        <p:blipFill>
          <a:blip r:embed="rId7"/>
          <a:stretch>
            <a:fillRect/>
          </a:stretch>
        </p:blipFill>
        <p:spPr>
          <a:xfrm>
            <a:off x="6096000" y="5686505"/>
            <a:ext cx="1138709" cy="1138709"/>
          </a:xfrm>
          <a:prstGeom prst="rect">
            <a:avLst/>
          </a:prstGeom>
        </p:spPr>
      </p:pic>
      <p:pic>
        <p:nvPicPr>
          <p:cNvPr id="10" name="Picture 9">
            <a:extLst>
              <a:ext uri="{FF2B5EF4-FFF2-40B4-BE49-F238E27FC236}">
                <a16:creationId xmlns:a16="http://schemas.microsoft.com/office/drawing/2014/main" id="{6DD2966F-1FFB-3740-8FC9-7DCA91EE4B0E}"/>
              </a:ext>
            </a:extLst>
          </p:cNvPr>
          <p:cNvPicPr>
            <a:picLocks noChangeAspect="1"/>
          </p:cNvPicPr>
          <p:nvPr/>
        </p:nvPicPr>
        <p:blipFill>
          <a:blip r:embed="rId8"/>
          <a:stretch>
            <a:fillRect/>
          </a:stretch>
        </p:blipFill>
        <p:spPr>
          <a:xfrm>
            <a:off x="7290792" y="5668766"/>
            <a:ext cx="1138709" cy="1138709"/>
          </a:xfrm>
          <a:prstGeom prst="rect">
            <a:avLst/>
          </a:prstGeom>
        </p:spPr>
      </p:pic>
      <p:pic>
        <p:nvPicPr>
          <p:cNvPr id="11" name="Picture 10">
            <a:extLst>
              <a:ext uri="{FF2B5EF4-FFF2-40B4-BE49-F238E27FC236}">
                <a16:creationId xmlns:a16="http://schemas.microsoft.com/office/drawing/2014/main" id="{F5797FA9-D785-F245-A0FC-9ED18230EB4D}"/>
              </a:ext>
            </a:extLst>
          </p:cNvPr>
          <p:cNvPicPr>
            <a:picLocks noChangeAspect="1"/>
          </p:cNvPicPr>
          <p:nvPr/>
        </p:nvPicPr>
        <p:blipFill>
          <a:blip r:embed="rId9"/>
          <a:stretch>
            <a:fillRect/>
          </a:stretch>
        </p:blipFill>
        <p:spPr>
          <a:xfrm>
            <a:off x="9692423" y="5668765"/>
            <a:ext cx="1138709" cy="1138709"/>
          </a:xfrm>
          <a:prstGeom prst="rect">
            <a:avLst/>
          </a:prstGeom>
        </p:spPr>
      </p:pic>
      <p:pic>
        <p:nvPicPr>
          <p:cNvPr id="12" name="Picture 11">
            <a:extLst>
              <a:ext uri="{FF2B5EF4-FFF2-40B4-BE49-F238E27FC236}">
                <a16:creationId xmlns:a16="http://schemas.microsoft.com/office/drawing/2014/main" id="{44DAB403-B575-8249-9C2E-5F16C1AC4B65}"/>
              </a:ext>
            </a:extLst>
          </p:cNvPr>
          <p:cNvPicPr>
            <a:picLocks noChangeAspect="1"/>
          </p:cNvPicPr>
          <p:nvPr/>
        </p:nvPicPr>
        <p:blipFill>
          <a:blip r:embed="rId10"/>
          <a:stretch>
            <a:fillRect/>
          </a:stretch>
        </p:blipFill>
        <p:spPr>
          <a:xfrm>
            <a:off x="10871976" y="773119"/>
            <a:ext cx="1138709" cy="1138709"/>
          </a:xfrm>
          <a:prstGeom prst="rect">
            <a:avLst/>
          </a:prstGeom>
        </p:spPr>
      </p:pic>
      <p:pic>
        <p:nvPicPr>
          <p:cNvPr id="13" name="Picture 12">
            <a:extLst>
              <a:ext uri="{FF2B5EF4-FFF2-40B4-BE49-F238E27FC236}">
                <a16:creationId xmlns:a16="http://schemas.microsoft.com/office/drawing/2014/main" id="{136B9229-6EE4-2A48-BF19-CC7523ACE029}"/>
              </a:ext>
            </a:extLst>
          </p:cNvPr>
          <p:cNvPicPr>
            <a:picLocks noChangeAspect="1"/>
          </p:cNvPicPr>
          <p:nvPr/>
        </p:nvPicPr>
        <p:blipFill>
          <a:blip r:embed="rId11"/>
          <a:stretch>
            <a:fillRect/>
          </a:stretch>
        </p:blipFill>
        <p:spPr>
          <a:xfrm>
            <a:off x="10889735" y="1996442"/>
            <a:ext cx="1138709" cy="1138709"/>
          </a:xfrm>
          <a:prstGeom prst="rect">
            <a:avLst/>
          </a:prstGeom>
        </p:spPr>
      </p:pic>
      <p:pic>
        <p:nvPicPr>
          <p:cNvPr id="14" name="Picture 13">
            <a:extLst>
              <a:ext uri="{FF2B5EF4-FFF2-40B4-BE49-F238E27FC236}">
                <a16:creationId xmlns:a16="http://schemas.microsoft.com/office/drawing/2014/main" id="{08C0F16A-D0D2-F143-84E4-A9D76D8431DF}"/>
              </a:ext>
            </a:extLst>
          </p:cNvPr>
          <p:cNvPicPr>
            <a:picLocks noChangeAspect="1"/>
          </p:cNvPicPr>
          <p:nvPr/>
        </p:nvPicPr>
        <p:blipFill>
          <a:blip r:embed="rId12"/>
          <a:stretch>
            <a:fillRect/>
          </a:stretch>
        </p:blipFill>
        <p:spPr>
          <a:xfrm>
            <a:off x="7285953" y="4466681"/>
            <a:ext cx="1138709" cy="1138709"/>
          </a:xfrm>
          <a:prstGeom prst="rect">
            <a:avLst/>
          </a:prstGeom>
        </p:spPr>
      </p:pic>
      <p:pic>
        <p:nvPicPr>
          <p:cNvPr id="15" name="Picture 14">
            <a:extLst>
              <a:ext uri="{FF2B5EF4-FFF2-40B4-BE49-F238E27FC236}">
                <a16:creationId xmlns:a16="http://schemas.microsoft.com/office/drawing/2014/main" id="{67290ED5-97C8-B447-AE1B-B1B37D89C090}"/>
              </a:ext>
            </a:extLst>
          </p:cNvPr>
          <p:cNvPicPr>
            <a:picLocks noChangeAspect="1"/>
          </p:cNvPicPr>
          <p:nvPr/>
        </p:nvPicPr>
        <p:blipFill>
          <a:blip r:embed="rId13"/>
          <a:stretch>
            <a:fillRect/>
          </a:stretch>
        </p:blipFill>
        <p:spPr>
          <a:xfrm>
            <a:off x="9645736" y="800041"/>
            <a:ext cx="1138709" cy="1138709"/>
          </a:xfrm>
          <a:prstGeom prst="rect">
            <a:avLst/>
          </a:prstGeom>
        </p:spPr>
      </p:pic>
      <p:pic>
        <p:nvPicPr>
          <p:cNvPr id="16" name="Picture 15">
            <a:extLst>
              <a:ext uri="{FF2B5EF4-FFF2-40B4-BE49-F238E27FC236}">
                <a16:creationId xmlns:a16="http://schemas.microsoft.com/office/drawing/2014/main" id="{6449B81B-80ED-9D48-950F-06D5393C6E94}"/>
              </a:ext>
            </a:extLst>
          </p:cNvPr>
          <p:cNvPicPr>
            <a:picLocks noChangeAspect="1"/>
          </p:cNvPicPr>
          <p:nvPr/>
        </p:nvPicPr>
        <p:blipFill>
          <a:blip r:embed="rId14"/>
          <a:stretch>
            <a:fillRect/>
          </a:stretch>
        </p:blipFill>
        <p:spPr>
          <a:xfrm>
            <a:off x="9664640" y="3248432"/>
            <a:ext cx="1138709" cy="1138709"/>
          </a:xfrm>
          <a:prstGeom prst="rect">
            <a:avLst/>
          </a:prstGeom>
        </p:spPr>
      </p:pic>
      <p:pic>
        <p:nvPicPr>
          <p:cNvPr id="17" name="Picture 16">
            <a:extLst>
              <a:ext uri="{FF2B5EF4-FFF2-40B4-BE49-F238E27FC236}">
                <a16:creationId xmlns:a16="http://schemas.microsoft.com/office/drawing/2014/main" id="{6B814D64-1CA9-EA49-A9F1-EF48A1A281A8}"/>
              </a:ext>
            </a:extLst>
          </p:cNvPr>
          <p:cNvPicPr>
            <a:picLocks noChangeAspect="1"/>
          </p:cNvPicPr>
          <p:nvPr/>
        </p:nvPicPr>
        <p:blipFill>
          <a:blip r:embed="rId15"/>
          <a:stretch>
            <a:fillRect/>
          </a:stretch>
        </p:blipFill>
        <p:spPr>
          <a:xfrm>
            <a:off x="9676055" y="2010207"/>
            <a:ext cx="1138709" cy="1138709"/>
          </a:xfrm>
          <a:prstGeom prst="rect">
            <a:avLst/>
          </a:prstGeom>
        </p:spPr>
      </p:pic>
      <p:pic>
        <p:nvPicPr>
          <p:cNvPr id="18" name="Picture 17">
            <a:extLst>
              <a:ext uri="{FF2B5EF4-FFF2-40B4-BE49-F238E27FC236}">
                <a16:creationId xmlns:a16="http://schemas.microsoft.com/office/drawing/2014/main" id="{A46930F7-798E-0040-BA9B-637083C21065}"/>
              </a:ext>
            </a:extLst>
          </p:cNvPr>
          <p:cNvPicPr>
            <a:picLocks noChangeAspect="1"/>
          </p:cNvPicPr>
          <p:nvPr/>
        </p:nvPicPr>
        <p:blipFill>
          <a:blip r:embed="rId16"/>
          <a:stretch>
            <a:fillRect/>
          </a:stretch>
        </p:blipFill>
        <p:spPr>
          <a:xfrm>
            <a:off x="6084518" y="4472016"/>
            <a:ext cx="1138709" cy="1138709"/>
          </a:xfrm>
          <a:prstGeom prst="rect">
            <a:avLst/>
          </a:prstGeom>
        </p:spPr>
      </p:pic>
      <p:pic>
        <p:nvPicPr>
          <p:cNvPr id="19" name="Picture 18">
            <a:extLst>
              <a:ext uri="{FF2B5EF4-FFF2-40B4-BE49-F238E27FC236}">
                <a16:creationId xmlns:a16="http://schemas.microsoft.com/office/drawing/2014/main" id="{411CF0AB-789D-3147-8CF2-70DFF4EE5545}"/>
              </a:ext>
            </a:extLst>
          </p:cNvPr>
          <p:cNvPicPr>
            <a:picLocks noChangeAspect="1"/>
          </p:cNvPicPr>
          <p:nvPr/>
        </p:nvPicPr>
        <p:blipFill>
          <a:blip r:embed="rId17"/>
          <a:stretch>
            <a:fillRect/>
          </a:stretch>
        </p:blipFill>
        <p:spPr>
          <a:xfrm>
            <a:off x="8485584" y="4466731"/>
            <a:ext cx="1138709" cy="1138709"/>
          </a:xfrm>
          <a:prstGeom prst="rect">
            <a:avLst/>
          </a:prstGeom>
        </p:spPr>
      </p:pic>
      <p:pic>
        <p:nvPicPr>
          <p:cNvPr id="20" name="Picture 19">
            <a:extLst>
              <a:ext uri="{FF2B5EF4-FFF2-40B4-BE49-F238E27FC236}">
                <a16:creationId xmlns:a16="http://schemas.microsoft.com/office/drawing/2014/main" id="{32FDBF77-25AE-194A-8B65-1C12E4BDFE6C}"/>
              </a:ext>
            </a:extLst>
          </p:cNvPr>
          <p:cNvPicPr>
            <a:picLocks noChangeAspect="1"/>
          </p:cNvPicPr>
          <p:nvPr/>
        </p:nvPicPr>
        <p:blipFill>
          <a:blip r:embed="rId18"/>
          <a:stretch>
            <a:fillRect/>
          </a:stretch>
        </p:blipFill>
        <p:spPr>
          <a:xfrm>
            <a:off x="8485584" y="5668765"/>
            <a:ext cx="1138709" cy="1138709"/>
          </a:xfrm>
          <a:prstGeom prst="rect">
            <a:avLst/>
          </a:prstGeom>
        </p:spPr>
      </p:pic>
      <p:pic>
        <p:nvPicPr>
          <p:cNvPr id="21" name="Picture 20">
            <a:extLst>
              <a:ext uri="{FF2B5EF4-FFF2-40B4-BE49-F238E27FC236}">
                <a16:creationId xmlns:a16="http://schemas.microsoft.com/office/drawing/2014/main" id="{AD82665B-DD51-D244-8D0E-1CF7F05C7FD1}"/>
              </a:ext>
            </a:extLst>
          </p:cNvPr>
          <p:cNvPicPr>
            <a:picLocks noChangeAspect="1"/>
          </p:cNvPicPr>
          <p:nvPr/>
        </p:nvPicPr>
        <p:blipFill>
          <a:blip r:embed="rId19"/>
          <a:stretch>
            <a:fillRect/>
          </a:stretch>
        </p:blipFill>
        <p:spPr>
          <a:xfrm>
            <a:off x="6104849" y="3271512"/>
            <a:ext cx="1138709" cy="1138709"/>
          </a:xfrm>
          <a:prstGeom prst="rect">
            <a:avLst/>
          </a:prstGeom>
        </p:spPr>
      </p:pic>
      <p:pic>
        <p:nvPicPr>
          <p:cNvPr id="22" name="Picture 21">
            <a:extLst>
              <a:ext uri="{FF2B5EF4-FFF2-40B4-BE49-F238E27FC236}">
                <a16:creationId xmlns:a16="http://schemas.microsoft.com/office/drawing/2014/main" id="{C2C7D57A-F634-D94D-B383-F455F65A9085}"/>
              </a:ext>
            </a:extLst>
          </p:cNvPr>
          <p:cNvPicPr>
            <a:picLocks noChangeAspect="1"/>
          </p:cNvPicPr>
          <p:nvPr/>
        </p:nvPicPr>
        <p:blipFill>
          <a:blip r:embed="rId20"/>
          <a:stretch>
            <a:fillRect/>
          </a:stretch>
        </p:blipFill>
        <p:spPr>
          <a:xfrm>
            <a:off x="8464037" y="3246375"/>
            <a:ext cx="1138709" cy="1138709"/>
          </a:xfrm>
          <a:prstGeom prst="rect">
            <a:avLst/>
          </a:prstGeom>
        </p:spPr>
      </p:pic>
      <p:pic>
        <p:nvPicPr>
          <p:cNvPr id="23" name="Picture 22">
            <a:extLst>
              <a:ext uri="{FF2B5EF4-FFF2-40B4-BE49-F238E27FC236}">
                <a16:creationId xmlns:a16="http://schemas.microsoft.com/office/drawing/2014/main" id="{A1557CB7-B1F5-E142-B6A7-BD6E8C316D58}"/>
              </a:ext>
            </a:extLst>
          </p:cNvPr>
          <p:cNvPicPr>
            <a:picLocks noChangeAspect="1"/>
          </p:cNvPicPr>
          <p:nvPr/>
        </p:nvPicPr>
        <p:blipFill>
          <a:blip r:embed="rId21"/>
          <a:stretch>
            <a:fillRect/>
          </a:stretch>
        </p:blipFill>
        <p:spPr>
          <a:xfrm>
            <a:off x="7285953" y="3263888"/>
            <a:ext cx="1138709" cy="1138709"/>
          </a:xfrm>
          <a:prstGeom prst="rect">
            <a:avLst/>
          </a:prstGeom>
        </p:spPr>
      </p:pic>
      <p:pic>
        <p:nvPicPr>
          <p:cNvPr id="24" name="Picture 23">
            <a:extLst>
              <a:ext uri="{FF2B5EF4-FFF2-40B4-BE49-F238E27FC236}">
                <a16:creationId xmlns:a16="http://schemas.microsoft.com/office/drawing/2014/main" id="{5F1FA22C-184D-A947-85CB-7A5142446946}"/>
              </a:ext>
            </a:extLst>
          </p:cNvPr>
          <p:cNvPicPr>
            <a:picLocks noChangeAspect="1"/>
          </p:cNvPicPr>
          <p:nvPr/>
        </p:nvPicPr>
        <p:blipFill>
          <a:blip r:embed="rId22"/>
          <a:stretch>
            <a:fillRect/>
          </a:stretch>
        </p:blipFill>
        <p:spPr>
          <a:xfrm>
            <a:off x="9664641" y="4486657"/>
            <a:ext cx="1138709" cy="1138709"/>
          </a:xfrm>
          <a:prstGeom prst="rect">
            <a:avLst/>
          </a:prstGeom>
        </p:spPr>
      </p:pic>
      <p:pic>
        <p:nvPicPr>
          <p:cNvPr id="25" name="Picture 24">
            <a:extLst>
              <a:ext uri="{FF2B5EF4-FFF2-40B4-BE49-F238E27FC236}">
                <a16:creationId xmlns:a16="http://schemas.microsoft.com/office/drawing/2014/main" id="{FB3D7600-07FB-924D-9E26-2D54DD134052}"/>
              </a:ext>
            </a:extLst>
          </p:cNvPr>
          <p:cNvPicPr>
            <a:picLocks noChangeAspect="1"/>
          </p:cNvPicPr>
          <p:nvPr/>
        </p:nvPicPr>
        <p:blipFill>
          <a:blip r:embed="rId23"/>
          <a:stretch>
            <a:fillRect/>
          </a:stretch>
        </p:blipFill>
        <p:spPr>
          <a:xfrm>
            <a:off x="10884846" y="3219446"/>
            <a:ext cx="1138709" cy="1138709"/>
          </a:xfrm>
          <a:prstGeom prst="rect">
            <a:avLst/>
          </a:prstGeom>
        </p:spPr>
      </p:pic>
      <p:pic>
        <p:nvPicPr>
          <p:cNvPr id="26" name="Picture 25">
            <a:extLst>
              <a:ext uri="{FF2B5EF4-FFF2-40B4-BE49-F238E27FC236}">
                <a16:creationId xmlns:a16="http://schemas.microsoft.com/office/drawing/2014/main" id="{49F1674B-3442-4148-B83C-227D96B31360}"/>
              </a:ext>
            </a:extLst>
          </p:cNvPr>
          <p:cNvPicPr>
            <a:picLocks noChangeAspect="1"/>
          </p:cNvPicPr>
          <p:nvPr/>
        </p:nvPicPr>
        <p:blipFill>
          <a:blip r:embed="rId24"/>
          <a:stretch>
            <a:fillRect/>
          </a:stretch>
        </p:blipFill>
        <p:spPr>
          <a:xfrm>
            <a:off x="10884846" y="4451263"/>
            <a:ext cx="1138709" cy="1138709"/>
          </a:xfrm>
          <a:prstGeom prst="rect">
            <a:avLst/>
          </a:prstGeom>
        </p:spPr>
      </p:pic>
      <p:pic>
        <p:nvPicPr>
          <p:cNvPr id="27" name="Picture 26">
            <a:extLst>
              <a:ext uri="{FF2B5EF4-FFF2-40B4-BE49-F238E27FC236}">
                <a16:creationId xmlns:a16="http://schemas.microsoft.com/office/drawing/2014/main" id="{6C809C83-F2AC-CD45-A864-9F1C173C7729}"/>
              </a:ext>
            </a:extLst>
          </p:cNvPr>
          <p:cNvPicPr>
            <a:picLocks noChangeAspect="1"/>
          </p:cNvPicPr>
          <p:nvPr/>
        </p:nvPicPr>
        <p:blipFill>
          <a:blip r:embed="rId25"/>
          <a:stretch>
            <a:fillRect/>
          </a:stretch>
        </p:blipFill>
        <p:spPr>
          <a:xfrm>
            <a:off x="10884846" y="5678494"/>
            <a:ext cx="1138709" cy="1138709"/>
          </a:xfrm>
          <a:prstGeom prst="rect">
            <a:avLst/>
          </a:prstGeom>
        </p:spPr>
      </p:pic>
    </p:spTree>
    <p:extLst>
      <p:ext uri="{BB962C8B-B14F-4D97-AF65-F5344CB8AC3E}">
        <p14:creationId xmlns:p14="http://schemas.microsoft.com/office/powerpoint/2010/main" val="3609791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D84DB-8723-614C-A628-1FED25655267}"/>
              </a:ext>
            </a:extLst>
          </p:cNvPr>
          <p:cNvSpPr>
            <a:spLocks noGrp="1"/>
          </p:cNvSpPr>
          <p:nvPr>
            <p:ph type="title"/>
          </p:nvPr>
        </p:nvSpPr>
        <p:spPr/>
        <p:txBody>
          <a:bodyPr/>
          <a:lstStyle/>
          <a:p>
            <a:r>
              <a:rPr lang="en-US" dirty="0"/>
              <a:t>BID Update</a:t>
            </a:r>
          </a:p>
        </p:txBody>
      </p:sp>
      <p:sp>
        <p:nvSpPr>
          <p:cNvPr id="3" name="Content Placeholder 2">
            <a:extLst>
              <a:ext uri="{FF2B5EF4-FFF2-40B4-BE49-F238E27FC236}">
                <a16:creationId xmlns:a16="http://schemas.microsoft.com/office/drawing/2014/main" id="{C908F163-E2F8-384F-8E97-7172231D8DB3}"/>
              </a:ext>
            </a:extLst>
          </p:cNvPr>
          <p:cNvSpPr>
            <a:spLocks noGrp="1"/>
          </p:cNvSpPr>
          <p:nvPr>
            <p:ph idx="1"/>
          </p:nvPr>
        </p:nvSpPr>
        <p:spPr/>
        <p:txBody>
          <a:bodyPr/>
          <a:lstStyle/>
          <a:p>
            <a:r>
              <a:rPr lang="en-US" dirty="0"/>
              <a:t>Ongoing management of relationship with AKL Council</a:t>
            </a:r>
          </a:p>
          <a:p>
            <a:r>
              <a:rPr lang="en-US" dirty="0"/>
              <a:t>Update Constitution to align AKL Council Business Improvement District Policy</a:t>
            </a:r>
          </a:p>
          <a:p>
            <a:r>
              <a:rPr lang="en-US" dirty="0"/>
              <a:t>Positive feedback on how we manage our BID</a:t>
            </a:r>
          </a:p>
          <a:p>
            <a:endParaRPr lang="en-US" dirty="0"/>
          </a:p>
          <a:p>
            <a:r>
              <a:rPr lang="en-US" dirty="0"/>
              <a:t>BID budget currently @ 142k/pa (collected through rates)</a:t>
            </a:r>
          </a:p>
          <a:p>
            <a:r>
              <a:rPr lang="en-US" dirty="0"/>
              <a:t>Shortfall in operations budget is funded by sponsors &amp; associate members – thank you</a:t>
            </a:r>
          </a:p>
        </p:txBody>
      </p:sp>
    </p:spTree>
    <p:extLst>
      <p:ext uri="{BB962C8B-B14F-4D97-AF65-F5344CB8AC3E}">
        <p14:creationId xmlns:p14="http://schemas.microsoft.com/office/powerpoint/2010/main" val="811185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640FE-462C-5F4E-8D98-EC096AF26D2E}"/>
              </a:ext>
            </a:extLst>
          </p:cNvPr>
          <p:cNvSpPr>
            <a:spLocks noGrp="1"/>
          </p:cNvSpPr>
          <p:nvPr>
            <p:ph type="title"/>
          </p:nvPr>
        </p:nvSpPr>
        <p:spPr/>
        <p:txBody>
          <a:bodyPr/>
          <a:lstStyle/>
          <a:p>
            <a:r>
              <a:rPr lang="en-US" dirty="0"/>
              <a:t>Advocacy</a:t>
            </a:r>
          </a:p>
        </p:txBody>
      </p:sp>
      <p:sp>
        <p:nvSpPr>
          <p:cNvPr id="3" name="Content Placeholder 2">
            <a:extLst>
              <a:ext uri="{FF2B5EF4-FFF2-40B4-BE49-F238E27FC236}">
                <a16:creationId xmlns:a16="http://schemas.microsoft.com/office/drawing/2014/main" id="{E6DA2A58-D13A-9543-812F-5B5BA9640D8B}"/>
              </a:ext>
            </a:extLst>
          </p:cNvPr>
          <p:cNvSpPr>
            <a:spLocks noGrp="1"/>
          </p:cNvSpPr>
          <p:nvPr>
            <p:ph idx="1"/>
          </p:nvPr>
        </p:nvSpPr>
        <p:spPr/>
        <p:txBody>
          <a:bodyPr>
            <a:normAutofit fontScale="92500" lnSpcReduction="10000"/>
          </a:bodyPr>
          <a:lstStyle/>
          <a:p>
            <a:r>
              <a:rPr lang="en-US" dirty="0"/>
              <a:t>Key part of OMBA work, especially with growth rates in our area</a:t>
            </a:r>
          </a:p>
          <a:p>
            <a:r>
              <a:rPr lang="en-US" dirty="0"/>
              <a:t>Strong local voice is critical to be represented in Super City plans</a:t>
            </a:r>
          </a:p>
          <a:p>
            <a:pPr lvl="1"/>
            <a:r>
              <a:rPr lang="en-US" dirty="0"/>
              <a:t>Fortunate with lot of local expertise (planning, roading, infrastructure…)</a:t>
            </a:r>
          </a:p>
          <a:p>
            <a:pPr lvl="1"/>
            <a:r>
              <a:rPr lang="en-US" dirty="0"/>
              <a:t>OMBA compared with Waiheke Island as most vocal BID</a:t>
            </a:r>
          </a:p>
          <a:p>
            <a:r>
              <a:rPr lang="en-US" dirty="0"/>
              <a:t>Ongoing challenges to maintain character of the area + encourage growth for families and business</a:t>
            </a:r>
          </a:p>
          <a:p>
            <a:endParaRPr lang="en-US" dirty="0"/>
          </a:p>
          <a:p>
            <a:r>
              <a:rPr lang="en-US" dirty="0"/>
              <a:t>Success largely due to positive working relationships with local MP’s, Local Community Board and &amp; other community group</a:t>
            </a:r>
          </a:p>
          <a:p>
            <a:r>
              <a:rPr lang="en-US" dirty="0"/>
              <a:t>Special thanks to Beth Houlbrooke for support and energy as the local board representative for OMBA</a:t>
            </a:r>
          </a:p>
        </p:txBody>
      </p:sp>
    </p:spTree>
    <p:extLst>
      <p:ext uri="{BB962C8B-B14F-4D97-AF65-F5344CB8AC3E}">
        <p14:creationId xmlns:p14="http://schemas.microsoft.com/office/powerpoint/2010/main" val="1313640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8B2B8-AF2A-664A-94CC-29ADEB48FB70}"/>
              </a:ext>
            </a:extLst>
          </p:cNvPr>
          <p:cNvSpPr>
            <a:spLocks noGrp="1"/>
          </p:cNvSpPr>
          <p:nvPr>
            <p:ph type="title"/>
          </p:nvPr>
        </p:nvSpPr>
        <p:spPr/>
        <p:txBody>
          <a:bodyPr/>
          <a:lstStyle/>
          <a:p>
            <a:r>
              <a:rPr lang="en-US" dirty="0"/>
              <a:t>Advocacy success to date:</a:t>
            </a:r>
          </a:p>
        </p:txBody>
      </p:sp>
      <p:sp>
        <p:nvSpPr>
          <p:cNvPr id="3" name="Content Placeholder 2">
            <a:extLst>
              <a:ext uri="{FF2B5EF4-FFF2-40B4-BE49-F238E27FC236}">
                <a16:creationId xmlns:a16="http://schemas.microsoft.com/office/drawing/2014/main" id="{3EE6D72B-FE0D-0642-9372-EF5E35109DDD}"/>
              </a:ext>
            </a:extLst>
          </p:cNvPr>
          <p:cNvSpPr>
            <a:spLocks noGrp="1"/>
          </p:cNvSpPr>
          <p:nvPr>
            <p:ph idx="1"/>
          </p:nvPr>
        </p:nvSpPr>
        <p:spPr>
          <a:xfrm>
            <a:off x="838200" y="1577147"/>
            <a:ext cx="10515600" cy="4585114"/>
          </a:xfrm>
        </p:spPr>
        <p:txBody>
          <a:bodyPr>
            <a:noAutofit/>
          </a:bodyPr>
          <a:lstStyle/>
          <a:p>
            <a:r>
              <a:rPr lang="en-US" sz="1800" b="1" dirty="0"/>
              <a:t>Hill Street </a:t>
            </a:r>
            <a:r>
              <a:rPr lang="en-US" sz="1800" dirty="0"/>
              <a:t>–  </a:t>
            </a:r>
            <a:r>
              <a:rPr lang="en-US" sz="1600" dirty="0"/>
              <a:t>Successful in securing funding for detailed design, land purchase &amp; procurement;  Current design doesn’t meet local requirements so ongoing lobbying with AT to upgrade the design</a:t>
            </a:r>
          </a:p>
          <a:p>
            <a:r>
              <a:rPr lang="en-US" sz="1800" b="1" dirty="0"/>
              <a:t>Motorway Tolls </a:t>
            </a:r>
            <a:r>
              <a:rPr lang="en-US" sz="1800" dirty="0"/>
              <a:t>– </a:t>
            </a:r>
            <a:r>
              <a:rPr lang="en-US" sz="1600" dirty="0"/>
              <a:t>Strong &amp; persistent lobbying of local MPs helped persuade Minister of Transport not to impose tolls; direct positive impact to all community &amp; visitors to the region</a:t>
            </a:r>
          </a:p>
          <a:p>
            <a:r>
              <a:rPr lang="en-US" sz="1800" b="1" dirty="0"/>
              <a:t>Auckland Council </a:t>
            </a:r>
            <a:r>
              <a:rPr lang="en-US" sz="1800" dirty="0"/>
              <a:t>– </a:t>
            </a:r>
            <a:r>
              <a:rPr lang="en-US" sz="1600" dirty="0"/>
              <a:t>Successfully campaigned and lobbied against removal of the Weir (excellent support from Councilor Greg Sayers)</a:t>
            </a:r>
          </a:p>
          <a:p>
            <a:r>
              <a:rPr lang="en-US" sz="1800" b="1" dirty="0"/>
              <a:t>Watercare</a:t>
            </a:r>
            <a:r>
              <a:rPr lang="en-US" sz="1800" dirty="0"/>
              <a:t> – </a:t>
            </a:r>
            <a:r>
              <a:rPr lang="en-US" sz="1600" dirty="0"/>
              <a:t>Strong voice against new WW main running through main street of WW – would have road shut down for 12-18 months.  Working on alternative routes with them.</a:t>
            </a:r>
            <a:endParaRPr lang="en-US" sz="1800" dirty="0"/>
          </a:p>
          <a:p>
            <a:r>
              <a:rPr lang="en-US" sz="1800" b="1" dirty="0"/>
              <a:t>Center Plan </a:t>
            </a:r>
            <a:r>
              <a:rPr lang="en-US" sz="1800" dirty="0"/>
              <a:t>– </a:t>
            </a:r>
            <a:r>
              <a:rPr lang="en-US" sz="1600" dirty="0"/>
              <a:t>ongoing participation along with other community groups to develop a suitable and vibrant Center Plan for WW.</a:t>
            </a:r>
            <a:endParaRPr lang="en-US" sz="1800" dirty="0"/>
          </a:p>
          <a:p>
            <a:r>
              <a:rPr lang="en-US" sz="1800" b="1" dirty="0"/>
              <a:t>Supporting Growth Alliance (SGA) </a:t>
            </a:r>
            <a:r>
              <a:rPr lang="en-US" sz="1800" dirty="0"/>
              <a:t>–  </a:t>
            </a:r>
            <a:r>
              <a:rPr lang="en-US" sz="1600" dirty="0"/>
              <a:t>Positive engagement with SGA now resulting in regular engagement on business cases for Sandspit Link, Western Collector, Southern Motorway interchange + upgrade larger park &amp; ride @ end of motorway</a:t>
            </a:r>
            <a:endParaRPr lang="en-US" sz="1800" dirty="0"/>
          </a:p>
          <a:p>
            <a:r>
              <a:rPr lang="en-US" sz="1800" b="1" dirty="0"/>
              <a:t>Other advocacy </a:t>
            </a:r>
            <a:r>
              <a:rPr lang="en-US" sz="1800" dirty="0"/>
              <a:t>– </a:t>
            </a:r>
            <a:r>
              <a:rPr lang="en-US" sz="1600" dirty="0"/>
              <a:t>Engaged to make Tourist Destination Plan less Matakana-centric; lobbying Government on Wetlands legislation, submission to Government and Council on Medium Density Housing Intensification, illegal parking &amp; safety issues in Industrial roads + reverse sensitivity issues between FUZ/Residential and live zoned Industrial land.</a:t>
            </a:r>
            <a:endParaRPr lang="en-US" sz="1800" dirty="0"/>
          </a:p>
        </p:txBody>
      </p:sp>
    </p:spTree>
    <p:extLst>
      <p:ext uri="{BB962C8B-B14F-4D97-AF65-F5344CB8AC3E}">
        <p14:creationId xmlns:p14="http://schemas.microsoft.com/office/powerpoint/2010/main" val="1103335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E3822-9EAA-8B45-A4FD-F05F1DAE826E}"/>
              </a:ext>
            </a:extLst>
          </p:cNvPr>
          <p:cNvSpPr>
            <a:spLocks noGrp="1"/>
          </p:cNvSpPr>
          <p:nvPr>
            <p:ph type="title"/>
          </p:nvPr>
        </p:nvSpPr>
        <p:spPr/>
        <p:txBody>
          <a:bodyPr/>
          <a:lstStyle/>
          <a:p>
            <a:r>
              <a:rPr lang="en-US" dirty="0"/>
              <a:t>2022 OMBA AGM Agenda</a:t>
            </a:r>
          </a:p>
        </p:txBody>
      </p:sp>
      <p:sp>
        <p:nvSpPr>
          <p:cNvPr id="3" name="Content Placeholder 2">
            <a:extLst>
              <a:ext uri="{FF2B5EF4-FFF2-40B4-BE49-F238E27FC236}">
                <a16:creationId xmlns:a16="http://schemas.microsoft.com/office/drawing/2014/main" id="{F00C0022-6126-3948-ACF2-3ADF538564A9}"/>
              </a:ext>
            </a:extLst>
          </p:cNvPr>
          <p:cNvSpPr>
            <a:spLocks noGrp="1"/>
          </p:cNvSpPr>
          <p:nvPr>
            <p:ph idx="1"/>
          </p:nvPr>
        </p:nvSpPr>
        <p:spPr/>
        <p:txBody>
          <a:bodyPr>
            <a:normAutofit lnSpcReduction="10000"/>
          </a:bodyPr>
          <a:lstStyle/>
          <a:p>
            <a:pPr marL="514350" indent="-514350">
              <a:buAutoNum type="arabicPeriod"/>
            </a:pPr>
            <a:r>
              <a:rPr lang="en-US" dirty="0">
                <a:effectLst/>
                <a:latin typeface="Arial" panose="020B0604020202020204" pitchFamily="34" charset="0"/>
              </a:rPr>
              <a:t>Apologies</a:t>
            </a:r>
          </a:p>
          <a:p>
            <a:pPr marL="0" indent="0">
              <a:buNone/>
            </a:pPr>
            <a:br>
              <a:rPr lang="en-US" dirty="0"/>
            </a:br>
            <a:r>
              <a:rPr lang="en-US" dirty="0">
                <a:effectLst/>
                <a:latin typeface="Arial" panose="020B0604020202020204" pitchFamily="34" charset="0"/>
              </a:rPr>
              <a:t>2. Minutes from AGM 2021 – The Minutes of the previous AGM held 28th October 2021 were distributed and received and are confirmed as a true and correct record of the business transacted.</a:t>
            </a:r>
          </a:p>
          <a:p>
            <a:pPr marL="0" indent="0">
              <a:buNone/>
            </a:pPr>
            <a:br>
              <a:rPr lang="en-US" dirty="0"/>
            </a:br>
            <a:r>
              <a:rPr lang="en-US" dirty="0">
                <a:solidFill>
                  <a:srgbClr val="0070C0"/>
                </a:solidFill>
                <a:effectLst/>
                <a:latin typeface="Arial" panose="020B0604020202020204" pitchFamily="34" charset="0"/>
              </a:rPr>
              <a:t>Resolution 1: That the One Mahurangi Business Association receive and confirm the 2021 AGM Minutes of the One Mahurangi Business Association (held on ZOOM on 28th October 2021).</a:t>
            </a:r>
            <a:endParaRPr lang="en-US" dirty="0">
              <a:solidFill>
                <a:srgbClr val="0070C0"/>
              </a:solidFill>
            </a:endParaRPr>
          </a:p>
        </p:txBody>
      </p:sp>
    </p:spTree>
    <p:extLst>
      <p:ext uri="{BB962C8B-B14F-4D97-AF65-F5344CB8AC3E}">
        <p14:creationId xmlns:p14="http://schemas.microsoft.com/office/powerpoint/2010/main" val="3975938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882A6-13BB-A141-82A8-C9BE51955FF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BD7561A-5E16-7F41-BBD6-FCF7756A9B4D}"/>
              </a:ext>
            </a:extLst>
          </p:cNvPr>
          <p:cNvSpPr>
            <a:spLocks noGrp="1"/>
          </p:cNvSpPr>
          <p:nvPr>
            <p:ph idx="1"/>
          </p:nvPr>
        </p:nvSpPr>
        <p:spPr/>
        <p:txBody>
          <a:bodyPr>
            <a:normAutofit fontScale="92500"/>
          </a:bodyPr>
          <a:lstStyle/>
          <a:p>
            <a:pPr marL="0" indent="0">
              <a:buNone/>
            </a:pPr>
            <a:r>
              <a:rPr lang="en-US" dirty="0">
                <a:effectLst/>
                <a:latin typeface="Arial" panose="020B0604020202020204" pitchFamily="34" charset="0"/>
              </a:rPr>
              <a:t>3. Executive Committee Reports.</a:t>
            </a:r>
            <a:br>
              <a:rPr lang="en-US" dirty="0"/>
            </a:br>
            <a:endParaRPr lang="en-US" dirty="0"/>
          </a:p>
          <a:p>
            <a:pPr marL="0" indent="0">
              <a:buNone/>
            </a:pPr>
            <a:r>
              <a:rPr lang="en-US" dirty="0">
                <a:effectLst/>
                <a:latin typeface="Arial" panose="020B0604020202020204" pitchFamily="34" charset="0"/>
              </a:rPr>
              <a:t>Co-Chairperson’s Report</a:t>
            </a:r>
            <a:br>
              <a:rPr lang="en-US" dirty="0"/>
            </a:br>
            <a:r>
              <a:rPr lang="en-US" dirty="0">
                <a:solidFill>
                  <a:srgbClr val="0070C0"/>
                </a:solidFill>
                <a:effectLst/>
                <a:latin typeface="Arial" panose="020B0604020202020204" pitchFamily="34" charset="0"/>
              </a:rPr>
              <a:t>Resolution 2: That the One Mahurangi Business Association receive the receive the 2021/2022 Co-Chairperson’s Report (being governance update and report on strategic achievements from the 1 July 2021 to 30 June 2022 financial year).</a:t>
            </a:r>
          </a:p>
          <a:p>
            <a:pPr marL="0" indent="0">
              <a:buNone/>
            </a:pPr>
            <a:r>
              <a:rPr lang="en-US" dirty="0">
                <a:effectLst/>
                <a:latin typeface="Arial" panose="020B0604020202020204" pitchFamily="34" charset="0"/>
              </a:rPr>
              <a:t>Manager’s Report</a:t>
            </a:r>
            <a:br>
              <a:rPr lang="en-US" dirty="0"/>
            </a:br>
            <a:r>
              <a:rPr lang="en-US" dirty="0">
                <a:solidFill>
                  <a:srgbClr val="0070C0"/>
                </a:solidFill>
                <a:effectLst/>
                <a:latin typeface="Arial" panose="020B0604020202020204" pitchFamily="34" charset="0"/>
              </a:rPr>
              <a:t>Resolution 3: That the One Mahurangi Business Association receive the 2021/22 Managers Report (being the report of the Operations Teams’ activities for the 1 July 2021 to 30 June 2022 financial year).</a:t>
            </a:r>
            <a:endParaRPr lang="en-US" dirty="0">
              <a:solidFill>
                <a:srgbClr val="0070C0"/>
              </a:solidFill>
            </a:endParaRPr>
          </a:p>
        </p:txBody>
      </p:sp>
    </p:spTree>
    <p:extLst>
      <p:ext uri="{BB962C8B-B14F-4D97-AF65-F5344CB8AC3E}">
        <p14:creationId xmlns:p14="http://schemas.microsoft.com/office/powerpoint/2010/main" val="1435889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24407-78BB-6D47-9729-981625689E8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0277FDA-EE44-7446-B5AD-8F6F5E9CF52E}"/>
              </a:ext>
            </a:extLst>
          </p:cNvPr>
          <p:cNvSpPr>
            <a:spLocks noGrp="1"/>
          </p:cNvSpPr>
          <p:nvPr>
            <p:ph idx="1"/>
          </p:nvPr>
        </p:nvSpPr>
        <p:spPr/>
        <p:txBody>
          <a:bodyPr>
            <a:normAutofit fontScale="70000" lnSpcReduction="20000"/>
          </a:bodyPr>
          <a:lstStyle/>
          <a:p>
            <a:pPr marL="0" indent="0">
              <a:buNone/>
            </a:pPr>
            <a:r>
              <a:rPr lang="en-US" dirty="0">
                <a:effectLst/>
                <a:latin typeface="Arial" panose="020B0604020202020204" pitchFamily="34" charset="0"/>
              </a:rPr>
              <a:t>4. Treasurer’s Report - Our Treasurer will take us through the 2021/22 financial</a:t>
            </a:r>
            <a:br>
              <a:rPr lang="en-US" dirty="0"/>
            </a:br>
            <a:r>
              <a:rPr lang="en-US" dirty="0">
                <a:effectLst/>
                <a:latin typeface="Arial" panose="020B0604020202020204" pitchFamily="34" charset="0"/>
              </a:rPr>
              <a:t>statements, audit report and signed audit management letter, an update on the</a:t>
            </a:r>
            <a:br>
              <a:rPr lang="en-US" dirty="0"/>
            </a:br>
            <a:r>
              <a:rPr lang="en-US" dirty="0">
                <a:effectLst/>
                <a:latin typeface="Arial" panose="020B0604020202020204" pitchFamily="34" charset="0"/>
              </a:rPr>
              <a:t>budget for 2022/23, and the proposed budget for 2023/24.</a:t>
            </a:r>
          </a:p>
          <a:p>
            <a:pPr marL="0" indent="0">
              <a:buNone/>
            </a:pPr>
            <a:br>
              <a:rPr lang="en-US" dirty="0"/>
            </a:br>
            <a:r>
              <a:rPr lang="en-US" dirty="0">
                <a:solidFill>
                  <a:srgbClr val="0070C0"/>
                </a:solidFill>
                <a:effectLst/>
                <a:latin typeface="Arial" panose="020B0604020202020204" pitchFamily="34" charset="0"/>
              </a:rPr>
              <a:t>Resolution 4: That One Mahurangi Business Association receive and approve the</a:t>
            </a:r>
            <a:br>
              <a:rPr lang="en-US" dirty="0">
                <a:solidFill>
                  <a:srgbClr val="0070C0"/>
                </a:solidFill>
              </a:rPr>
            </a:br>
            <a:r>
              <a:rPr lang="en-US" dirty="0">
                <a:solidFill>
                  <a:srgbClr val="0070C0"/>
                </a:solidFill>
                <a:effectLst/>
                <a:latin typeface="Arial" panose="020B0604020202020204" pitchFamily="34" charset="0"/>
              </a:rPr>
              <a:t>Annual Financial Statements for the Financial Year 1 July 2021 to 30 June 2022</a:t>
            </a:r>
            <a:br>
              <a:rPr lang="en-US" dirty="0">
                <a:solidFill>
                  <a:srgbClr val="0070C0"/>
                </a:solidFill>
              </a:rPr>
            </a:br>
            <a:r>
              <a:rPr lang="en-US" dirty="0">
                <a:solidFill>
                  <a:srgbClr val="0070C0"/>
                </a:solidFill>
                <a:effectLst/>
                <a:latin typeface="Arial" panose="020B0604020202020204" pitchFamily="34" charset="0"/>
              </a:rPr>
              <a:t>Resolution 5: That the One Mahurangi Business Association:</a:t>
            </a:r>
          </a:p>
          <a:p>
            <a:pPr marL="0" indent="0">
              <a:buNone/>
            </a:pPr>
            <a:br>
              <a:rPr lang="en-US" dirty="0">
                <a:solidFill>
                  <a:srgbClr val="0070C0"/>
                </a:solidFill>
              </a:rPr>
            </a:br>
            <a:r>
              <a:rPr lang="en-US" dirty="0">
                <a:solidFill>
                  <a:srgbClr val="0070C0"/>
                </a:solidFill>
                <a:effectLst/>
                <a:latin typeface="Arial" panose="020B0604020202020204" pitchFamily="34" charset="0"/>
              </a:rPr>
              <a:t>a) approve the following financial year 2023/2024 draft budget which includes a BID targeted rate grant amount of $142,000 for 2023/2024 financial year. Further ask the Rodney Local Board recommend to the Governing Body the amount of $142,000 be included in the Auckland Council draft 2023/24 annual budget consultation process.</a:t>
            </a:r>
          </a:p>
          <a:p>
            <a:pPr marL="0" indent="0">
              <a:buNone/>
            </a:pPr>
            <a:br>
              <a:rPr lang="en-US" dirty="0">
                <a:solidFill>
                  <a:srgbClr val="0070C0"/>
                </a:solidFill>
              </a:rPr>
            </a:br>
            <a:r>
              <a:rPr lang="en-US" dirty="0">
                <a:solidFill>
                  <a:srgbClr val="0070C0"/>
                </a:solidFill>
                <a:effectLst/>
                <a:latin typeface="Arial" panose="020B0604020202020204" pitchFamily="34" charset="0"/>
              </a:rPr>
              <a:t>b) delegate authority to the executive committee to approve and sign off any update or revised draft budget document and the BID targeted rate grant amount for 2023/2024 as required.</a:t>
            </a:r>
            <a:endParaRPr lang="en-US" dirty="0">
              <a:solidFill>
                <a:srgbClr val="0070C0"/>
              </a:solidFill>
            </a:endParaRPr>
          </a:p>
        </p:txBody>
      </p:sp>
    </p:spTree>
    <p:extLst>
      <p:ext uri="{BB962C8B-B14F-4D97-AF65-F5344CB8AC3E}">
        <p14:creationId xmlns:p14="http://schemas.microsoft.com/office/powerpoint/2010/main" val="1809783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8AA8C-5F6A-CE47-B536-226FB4F78B5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5C91111-0E66-4C4F-BE8F-C83834496667}"/>
              </a:ext>
            </a:extLst>
          </p:cNvPr>
          <p:cNvSpPr>
            <a:spLocks noGrp="1"/>
          </p:cNvSpPr>
          <p:nvPr>
            <p:ph idx="1"/>
          </p:nvPr>
        </p:nvSpPr>
        <p:spPr/>
        <p:txBody>
          <a:bodyPr>
            <a:normAutofit fontScale="92500" lnSpcReduction="20000"/>
          </a:bodyPr>
          <a:lstStyle/>
          <a:p>
            <a:pPr marL="0" indent="0">
              <a:buNone/>
            </a:pPr>
            <a:r>
              <a:rPr lang="en-US" dirty="0">
                <a:effectLst/>
                <a:latin typeface="Arial" panose="020B0604020202020204" pitchFamily="34" charset="0"/>
              </a:rPr>
              <a:t>5. Appointment of Auditor (R34.1) for the year ahead</a:t>
            </a:r>
          </a:p>
          <a:p>
            <a:pPr marL="0" indent="0">
              <a:buNone/>
            </a:pPr>
            <a:br>
              <a:rPr lang="en-US" dirty="0"/>
            </a:br>
            <a:r>
              <a:rPr lang="en-US" dirty="0">
                <a:solidFill>
                  <a:srgbClr val="0070C0"/>
                </a:solidFill>
                <a:effectLst/>
                <a:latin typeface="Arial" panose="020B0604020202020204" pitchFamily="34" charset="0"/>
              </a:rPr>
              <a:t>Resolution 6: That the One Mahurangi Business Association appoint ABA Audit Ltd as Auditor for the One Mahurangi Business Association for the 2022/2023 financial year.</a:t>
            </a:r>
          </a:p>
          <a:p>
            <a:pPr marL="0" indent="0">
              <a:buNone/>
            </a:pPr>
            <a:endParaRPr lang="en-US" dirty="0">
              <a:solidFill>
                <a:srgbClr val="0070C0"/>
              </a:solidFill>
              <a:effectLst/>
              <a:latin typeface="Arial" panose="020B0604020202020204" pitchFamily="34" charset="0"/>
            </a:endParaRPr>
          </a:p>
          <a:p>
            <a:pPr marL="0" indent="0">
              <a:buNone/>
            </a:pPr>
            <a:r>
              <a:rPr lang="en-US" dirty="0">
                <a:effectLst/>
                <a:latin typeface="Arial" panose="020B0604020202020204" pitchFamily="34" charset="0"/>
              </a:rPr>
              <a:t>6. Receive and approve the 2023/2024 Business Plan</a:t>
            </a:r>
          </a:p>
          <a:p>
            <a:pPr marL="0" indent="0">
              <a:buNone/>
            </a:pPr>
            <a:br>
              <a:rPr lang="en-US" dirty="0"/>
            </a:br>
            <a:r>
              <a:rPr lang="en-US" dirty="0">
                <a:solidFill>
                  <a:srgbClr val="0070C0"/>
                </a:solidFill>
                <a:effectLst/>
                <a:latin typeface="Arial" panose="020B0604020202020204" pitchFamily="34" charset="0"/>
              </a:rPr>
              <a:t>Resolution 7: That One Mahurangi Business Association approves the Business Plan for the period 1 July 2023 to 30 June 2024. That the Association note that the Executive Committee has authority under the Rules of the Association to make changes to the Business Plan as necessary through the period.</a:t>
            </a:r>
            <a:endParaRPr lang="en-US" dirty="0">
              <a:solidFill>
                <a:srgbClr val="0070C0"/>
              </a:solidFill>
            </a:endParaRPr>
          </a:p>
        </p:txBody>
      </p:sp>
    </p:spTree>
    <p:extLst>
      <p:ext uri="{BB962C8B-B14F-4D97-AF65-F5344CB8AC3E}">
        <p14:creationId xmlns:p14="http://schemas.microsoft.com/office/powerpoint/2010/main" val="41382594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5FD600AEDB2C4793D38DBEA1CFC073" ma:contentTypeVersion="15" ma:contentTypeDescription="Create a new document." ma:contentTypeScope="" ma:versionID="e8ad3e5d541f98e1e719f4d8ca2657cd">
  <xsd:schema xmlns:xsd="http://www.w3.org/2001/XMLSchema" xmlns:xs="http://www.w3.org/2001/XMLSchema" xmlns:p="http://schemas.microsoft.com/office/2006/metadata/properties" xmlns:ns2="9d548412-96ae-47f7-9f0a-93835a32c29f" xmlns:ns3="98455a8a-6874-4c77-ba43-b94ac3c963a3" targetNamespace="http://schemas.microsoft.com/office/2006/metadata/properties" ma:root="true" ma:fieldsID="07895dfca143c6540e704396422721aa" ns2:_="" ns3:_="">
    <xsd:import namespace="9d548412-96ae-47f7-9f0a-93835a32c29f"/>
    <xsd:import namespace="98455a8a-6874-4c77-ba43-b94ac3c963a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OCR"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548412-96ae-47f7-9f0a-93835a32c2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6d4595b-71b6-46ce-a763-6fa836d6a92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8455a8a-6874-4c77-ba43-b94ac3c963a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51c7e96-b416-4c2e-851c-0a15d2d1880f}" ma:internalName="TaxCatchAll" ma:showField="CatchAllData" ma:web="98455a8a-6874-4c77-ba43-b94ac3c963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EBFA12-0554-4A44-A21E-9233839CE01D}"/>
</file>

<file path=customXml/itemProps2.xml><?xml version="1.0" encoding="utf-8"?>
<ds:datastoreItem xmlns:ds="http://schemas.openxmlformats.org/officeDocument/2006/customXml" ds:itemID="{856AF947-33A6-4C7A-83CF-B746F308227B}"/>
</file>

<file path=docProps/app.xml><?xml version="1.0" encoding="utf-8"?>
<Properties xmlns="http://schemas.openxmlformats.org/officeDocument/2006/extended-properties" xmlns:vt="http://schemas.openxmlformats.org/officeDocument/2006/docPropsVTypes">
  <TotalTime>105</TotalTime>
  <Words>1151</Words>
  <Application>Microsoft Macintosh PowerPoint</Application>
  <PresentationFormat>Widescreen</PresentationFormat>
  <Paragraphs>57</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OMBA AGM October 2022</vt:lpstr>
      <vt:lpstr>Acknowledgements</vt:lpstr>
      <vt:lpstr>BID Update</vt:lpstr>
      <vt:lpstr>Advocacy</vt:lpstr>
      <vt:lpstr>Advocacy success to date:</vt:lpstr>
      <vt:lpstr>2022 OMBA AGM Agenda</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OMBA AGM October 2022</dc:title>
  <dc:creator>Bevan Morrison</dc:creator>
  <cp:lastModifiedBy>Bevan Morrison</cp:lastModifiedBy>
  <cp:revision>2</cp:revision>
  <dcterms:created xsi:type="dcterms:W3CDTF">2022-10-19T01:49:51Z</dcterms:created>
  <dcterms:modified xsi:type="dcterms:W3CDTF">2022-10-19T03:35:18Z</dcterms:modified>
</cp:coreProperties>
</file>